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  <p:sldMasterId id="2147483707" r:id="rId3"/>
  </p:sldMasterIdLst>
  <p:sldIdLst>
    <p:sldId id="307" r:id="rId4"/>
    <p:sldId id="1829" r:id="rId5"/>
    <p:sldId id="1830" r:id="rId6"/>
    <p:sldId id="1831" r:id="rId7"/>
    <p:sldId id="264" r:id="rId8"/>
    <p:sldId id="265" r:id="rId9"/>
    <p:sldId id="289" r:id="rId10"/>
    <p:sldId id="302" r:id="rId11"/>
    <p:sldId id="280" r:id="rId12"/>
    <p:sldId id="285" r:id="rId13"/>
    <p:sldId id="257" r:id="rId14"/>
    <p:sldId id="303" r:id="rId15"/>
    <p:sldId id="297" r:id="rId16"/>
    <p:sldId id="298" r:id="rId17"/>
    <p:sldId id="1835" r:id="rId18"/>
    <p:sldId id="338" r:id="rId19"/>
    <p:sldId id="337" r:id="rId20"/>
    <p:sldId id="341" r:id="rId21"/>
    <p:sldId id="304" r:id="rId22"/>
    <p:sldId id="183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69" d="100"/>
          <a:sy n="69" d="100"/>
        </p:scale>
        <p:origin x="63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3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CB392-8723-4349-87D0-FD46C5BC6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4AFD8-7FF6-46CB-A944-28A639253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D50D2-EE47-4B81-A9E2-E0CCDB80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74A4E-999C-40AE-AF27-A0950873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8CC0F-7A63-447C-A066-1483BE71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2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ABD1-ACE7-4BF4-B904-E106598F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CB424-2443-4DCC-96B5-E5AAA43FA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016CB-CDD9-4056-9ACA-5C2AB8D2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181A4-18E5-4734-B65F-642223C1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E020D-0093-4AC3-AFC8-E7A920E6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14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885D21-0669-4301-A942-0E7EAE4B5D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E8D4F-CE06-4FE3-9962-327F7949C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2AA92-2A5B-4691-A063-2BCF66E3B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06455-02E1-4E0B-B29B-495468DF7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80E8F-AA38-49FA-9A25-74C5DB83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31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" y="1183"/>
            <a:ext cx="12191377" cy="68556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6" cy="303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" y="5630286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11"/>
          <a:stretch/>
        </p:blipFill>
        <p:spPr>
          <a:xfrm flipH="1">
            <a:off x="0" y="1"/>
            <a:ext cx="12192000" cy="29878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78"/>
          <a:stretch/>
        </p:blipFill>
        <p:spPr>
          <a:xfrm flipH="1">
            <a:off x="0" y="4250029"/>
            <a:ext cx="12192000" cy="2606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sp>
        <p:nvSpPr>
          <p:cNvPr id="13" name="Rectangle 12"/>
          <p:cNvSpPr/>
          <p:nvPr userDrawn="1"/>
        </p:nvSpPr>
        <p:spPr bwMode="auto">
          <a:xfrm>
            <a:off x="0" y="2975016"/>
            <a:ext cx="12192000" cy="128789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987900"/>
            <a:ext cx="7662282" cy="1215843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6076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Microsoft Threat Intelligence Center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4571526" y="6480706"/>
            <a:ext cx="2787944" cy="261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801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Special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8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invGray">
          <a:xfrm>
            <a:off x="0" y="6215882"/>
            <a:ext cx="12192000" cy="642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149" rIns="448149" rtlCol="0" anchor="ctr"/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CD116"/>
                  </a:gs>
                  <a:gs pos="100000">
                    <a:srgbClr val="FCD1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4571522" y="6480706"/>
            <a:ext cx="2787944" cy="261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6356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6539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Rectangle 2"/>
          <p:cNvSpPr/>
          <p:nvPr userDrawn="1"/>
        </p:nvSpPr>
        <p:spPr bwMode="invGray">
          <a:xfrm>
            <a:off x="0" y="6215882"/>
            <a:ext cx="12192000" cy="642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149" rIns="448149" rtlCol="0" anchor="ctr"/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CD116"/>
                    </a:gs>
                    <a:gs pos="100000">
                      <a:srgbClr val="FCD11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MSTIC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CD116"/>
                  </a:gs>
                  <a:gs pos="100000">
                    <a:srgbClr val="FCD1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black">
          <a:xfrm>
            <a:off x="4571522" y="6480706"/>
            <a:ext cx="2787944" cy="261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85173187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Rectangle 2"/>
          <p:cNvSpPr/>
          <p:nvPr userDrawn="1"/>
        </p:nvSpPr>
        <p:spPr bwMode="invGray">
          <a:xfrm>
            <a:off x="0" y="6215882"/>
            <a:ext cx="12192000" cy="642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149" rIns="448149" rtlCol="0" anchor="ctr"/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CD116"/>
                    </a:gs>
                    <a:gs pos="100000">
                      <a:srgbClr val="FCD11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MSTIC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CD116"/>
                  </a:gs>
                  <a:gs pos="100000">
                    <a:srgbClr val="FCD1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black">
          <a:xfrm>
            <a:off x="4571522" y="6480706"/>
            <a:ext cx="2787944" cy="261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285955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1798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317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8F9E-10C6-4FD2-BE2B-992F7EA2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040DB-58BA-4ADA-B3D2-0CD528ADE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9579D-EBC9-42E8-A54F-5C1F20FD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F0C40-5A3C-44E4-A438-E7324EC1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9050-16D8-48A9-BDFC-D148D519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20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5734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03270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390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939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486578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0441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486578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6006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58338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36675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9013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64702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029C-0F9C-497C-A44A-AD75DB81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0AC3F-9F5E-4053-B390-D61060D42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A6CEA-35E8-4CE9-AC75-8EA6DD4E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AD702-7779-4108-909E-8C574610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3C0C-E979-497F-88B3-3700FA2B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86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2318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0101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9380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ontent, large,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219200"/>
            <a:ext cx="2438400" cy="2438400"/>
          </a:xfrm>
          <a:solidFill>
            <a:schemeClr val="accent1"/>
          </a:solidFill>
        </p:spPr>
        <p:txBody>
          <a:bodyPr rIns="91440">
            <a:normAutofit/>
          </a:bodyPr>
          <a:lstStyle>
            <a:lvl1pPr>
              <a:defRPr sz="2666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slide 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35635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3F3F"/>
                </a:solidFill>
                <a:latin typeface="+mn-lt"/>
              </a:defRPr>
            </a:lvl1pPr>
          </a:lstStyle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B4534-2F9F-4719-A081-CB84D59A58C8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9/26/2018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42400" y="635635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3F3F"/>
                </a:solidFill>
                <a:latin typeface="+mn-lt"/>
              </a:defRPr>
            </a:lvl1pPr>
          </a:lstStyle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A398B2-5A34-1A4A-811E-F4027282568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3657600" y="1219200"/>
            <a:ext cx="8229600" cy="4876800"/>
          </a:xfrm>
          <a:prstGeom prst="rect">
            <a:avLst/>
          </a:prstGeom>
        </p:spPr>
        <p:txBody>
          <a:bodyPr vert="horz" lIns="182880" tIns="13716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4000" baseline="0">
                <a:solidFill>
                  <a:srgbClr val="3F3F3F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slide content</a:t>
            </a:r>
          </a:p>
        </p:txBody>
      </p:sp>
    </p:spTree>
    <p:extLst>
      <p:ext uri="{BB962C8B-B14F-4D97-AF65-F5344CB8AC3E}">
        <p14:creationId xmlns:p14="http://schemas.microsoft.com/office/powerpoint/2010/main" val="4758520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" y="1183"/>
            <a:ext cx="12191377" cy="685563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6" cy="30347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1"/>
            <a:ext cx="7171399" cy="2649616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4773830"/>
            <a:ext cx="7171399" cy="87708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" y="5630286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" y="1183"/>
            <a:ext cx="12191377" cy="68556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6" cy="303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" y="5630286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446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42224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08095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961273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D732-002B-4B69-B38E-B3B121FF8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9A81-8100-4BBB-8C19-E5BB16CC2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47543-A6B3-4AEC-8402-184CB82C4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DF068-231D-4680-A03B-3585F970C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5FCBC-51BC-41AF-8182-ABD4E2B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7D297-11DC-4A00-AA5B-0F980C0A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113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3763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7888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0298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9197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5466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18772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57353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740878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832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086F-9B9A-4282-AA48-764E0A7C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D2084-A35C-4617-813A-5435B110D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9897-B5F4-43A4-B269-ADAAC2518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09858-409D-4880-BFBD-F4CDD3528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DD07AD-4161-491B-9BBB-EB523794A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5E9AC-9760-4128-8F63-0CBC1DA9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131E81-5006-4F07-B161-890889D3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C6B26-74A7-46C4-9E7A-4B8C8EBA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5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386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85649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981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673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71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9510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3" cy="3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8518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2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2207" y="64353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31336" y="1421680"/>
            <a:ext cx="10792831" cy="72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30882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5378549" cy="5198756"/>
          </a:xfrm>
        </p:spPr>
        <p:txBody>
          <a:bodyPr wrap="square" anchor="ctr" anchorCtr="0">
            <a:no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38513" y="6461314"/>
            <a:ext cx="2005274" cy="213007"/>
          </a:xfrm>
          <a:prstGeom prst="rect">
            <a:avLst/>
          </a:prstGeom>
        </p:spPr>
        <p:txBody>
          <a:bodyPr wrap="none" rIns="143428">
            <a:spAutoFit/>
          </a:bodyPr>
          <a:lstStyle/>
          <a:p>
            <a:pPr algn="r"/>
            <a:r>
              <a:rPr lang="en-US" sz="784" b="0" i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+mn-lt"/>
                <a:cs typeface="Segoe UI Light" panose="020B0502040204020203" pitchFamily="34" charset="0"/>
              </a:rPr>
              <a:t>Microsoft Confidential | Internal Use Only</a:t>
            </a:r>
            <a:endParaRPr lang="en-US" sz="784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8232E61-29B5-4228-8F7C-CD772DCB29C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096001" y="1189176"/>
            <a:ext cx="5647787" cy="5186299"/>
          </a:xfrm>
        </p:spPr>
        <p:txBody>
          <a:bodyPr tIns="0" bIns="914400" anchor="ctr" anchorCtr="0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9122E-47AA-4A37-8B43-4FD3BE4E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24" y="6423498"/>
            <a:ext cx="313749" cy="3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2577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0E5E-77A0-455E-A09C-5534FA10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7B41F-B1E6-40DD-9BEF-C64C77C8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3B202-0999-40BE-B309-CDF46EC1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95C66-9D41-42BB-9664-6E42A05F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834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72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56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1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32947-15B8-49C7-9907-52046EBD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AD201-F7CB-4BBD-A2C0-B1F68AE0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A7D4A-4173-4323-80F6-73781B6C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5955-E5E1-4F16-A8C9-7DBF70DF7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1FEBD-ABE8-4457-B505-E78CAB6D4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21F06-2A0A-46B0-83CA-8F9D021AE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36D05-C629-489A-94C2-55877A99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ADD6B-670D-4AF4-993F-684EA183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99F5F-DBB7-440D-BE25-870FF8FE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2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97F1-3861-4634-B402-6725375CC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5A2EA2-1151-4359-A4F1-C1C5697678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50C55-620E-4E3B-BE6A-C8A93FC54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8410B-8068-47E1-8FAB-42EA5C21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476AA-8507-4D52-8EC9-4351A0E7E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69094-4A7E-4EB9-91B7-005FED24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7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1A569D-C0FC-4E18-AE7D-82CC31AB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60628-07FB-4A06-8402-E9779BCC1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A7537-5B0E-4EDF-8440-6D4F3A103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9A4D0-6244-4767-9A64-6324524CE86A}" type="datetimeFigureOut">
              <a:rPr lang="en-US" smtClean="0"/>
              <a:t>9/26/2018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C9C99-293D-4D3F-BBAA-A9C1E29B5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CB6E5-95C6-4D23-8B92-938DBE41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45A8D-5FD6-42AD-89CD-5A68D90AF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63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" y="1466"/>
            <a:ext cx="12191376" cy="68556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2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9.png"/><Relationship Id="rId4" Type="http://schemas.openxmlformats.org/officeDocument/2006/relationships/image" Target="../media/image45.wmf"/><Relationship Id="rId9" Type="http://schemas.openxmlformats.org/officeDocument/2006/relationships/image" Target="../media/image48.png"/><Relationship Id="rId1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1" y="2078006"/>
            <a:ext cx="9578891" cy="1792850"/>
          </a:xfrm>
        </p:spPr>
        <p:txBody>
          <a:bodyPr/>
          <a:lstStyle/>
          <a:p>
            <a:r>
              <a:rPr lang="en-US" dirty="0"/>
              <a:t>Thinking in Graphs</a:t>
            </a:r>
            <a:endParaRPr lang="en-US" sz="4313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3941" y="3802510"/>
            <a:ext cx="6276530" cy="1792850"/>
          </a:xfrm>
        </p:spPr>
        <p:txBody>
          <a:bodyPr/>
          <a:lstStyle/>
          <a:p>
            <a:r>
              <a:rPr lang="en-US" dirty="0"/>
              <a:t>John Lambert, @JohnLaTwC</a:t>
            </a:r>
          </a:p>
          <a:p>
            <a:r>
              <a:rPr lang="en-US" dirty="0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>
            <a:extLst>
              <a:ext uri="{FF2B5EF4-FFF2-40B4-BE49-F238E27FC236}">
                <a16:creationId xmlns:a16="http://schemas.microsoft.com/office/drawing/2014/main" id="{FF4728BF-D5A9-492B-9719-216100325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69914"/>
            <a:ext cx="8001000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616" name="Freeform 8">
            <a:extLst>
              <a:ext uri="{FF2B5EF4-FFF2-40B4-BE49-F238E27FC236}">
                <a16:creationId xmlns:a16="http://schemas.microsoft.com/office/drawing/2014/main" id="{F2140E62-DD5A-476F-A538-F98CB6921368}"/>
              </a:ext>
            </a:extLst>
          </p:cNvPr>
          <p:cNvSpPr>
            <a:spLocks/>
          </p:cNvSpPr>
          <p:nvPr/>
        </p:nvSpPr>
        <p:spPr bwMode="auto">
          <a:xfrm>
            <a:off x="9013826" y="1322388"/>
            <a:ext cx="715963" cy="1625600"/>
          </a:xfrm>
          <a:custGeom>
            <a:avLst/>
            <a:gdLst>
              <a:gd name="T0" fmla="*/ 0 w 451"/>
              <a:gd name="T1" fmla="*/ 0 h 1024"/>
              <a:gd name="T2" fmla="*/ 117475 w 451"/>
              <a:gd name="T3" fmla="*/ 166688 h 1024"/>
              <a:gd name="T4" fmla="*/ 176213 w 451"/>
              <a:gd name="T5" fmla="*/ 223838 h 1024"/>
              <a:gd name="T6" fmla="*/ 195263 w 451"/>
              <a:gd name="T7" fmla="*/ 282575 h 1024"/>
              <a:gd name="T8" fmla="*/ 242888 w 451"/>
              <a:gd name="T9" fmla="*/ 331788 h 1024"/>
              <a:gd name="T10" fmla="*/ 282575 w 451"/>
              <a:gd name="T11" fmla="*/ 388938 h 1024"/>
              <a:gd name="T12" fmla="*/ 341313 w 451"/>
              <a:gd name="T13" fmla="*/ 515938 h 1024"/>
              <a:gd name="T14" fmla="*/ 400050 w 451"/>
              <a:gd name="T15" fmla="*/ 593725 h 1024"/>
              <a:gd name="T16" fmla="*/ 438150 w 451"/>
              <a:gd name="T17" fmla="*/ 739775 h 1024"/>
              <a:gd name="T18" fmla="*/ 487363 w 451"/>
              <a:gd name="T19" fmla="*/ 788988 h 1024"/>
              <a:gd name="T20" fmla="*/ 555625 w 451"/>
              <a:gd name="T21" fmla="*/ 895350 h 1024"/>
              <a:gd name="T22" fmla="*/ 633413 w 451"/>
              <a:gd name="T23" fmla="*/ 1012825 h 1024"/>
              <a:gd name="T24" fmla="*/ 652463 w 451"/>
              <a:gd name="T25" fmla="*/ 1081088 h 1024"/>
              <a:gd name="T26" fmla="*/ 671513 w 451"/>
              <a:gd name="T27" fmla="*/ 1138238 h 1024"/>
              <a:gd name="T28" fmla="*/ 700088 w 451"/>
              <a:gd name="T29" fmla="*/ 1449388 h 1024"/>
              <a:gd name="T30" fmla="*/ 711200 w 451"/>
              <a:gd name="T31" fmla="*/ 1625600 h 102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451" h="1024">
                <a:moveTo>
                  <a:pt x="0" y="0"/>
                </a:moveTo>
                <a:cubicBezTo>
                  <a:pt x="24" y="35"/>
                  <a:pt x="46" y="73"/>
                  <a:pt x="74" y="105"/>
                </a:cubicBezTo>
                <a:cubicBezTo>
                  <a:pt x="85" y="118"/>
                  <a:pt x="111" y="141"/>
                  <a:pt x="111" y="141"/>
                </a:cubicBezTo>
                <a:cubicBezTo>
                  <a:pt x="115" y="153"/>
                  <a:pt x="119" y="166"/>
                  <a:pt x="123" y="178"/>
                </a:cubicBezTo>
                <a:cubicBezTo>
                  <a:pt x="127" y="192"/>
                  <a:pt x="143" y="199"/>
                  <a:pt x="153" y="209"/>
                </a:cubicBezTo>
                <a:cubicBezTo>
                  <a:pt x="163" y="219"/>
                  <a:pt x="172" y="232"/>
                  <a:pt x="178" y="245"/>
                </a:cubicBezTo>
                <a:cubicBezTo>
                  <a:pt x="191" y="272"/>
                  <a:pt x="198" y="300"/>
                  <a:pt x="215" y="325"/>
                </a:cubicBezTo>
                <a:cubicBezTo>
                  <a:pt x="223" y="350"/>
                  <a:pt x="230" y="360"/>
                  <a:pt x="252" y="374"/>
                </a:cubicBezTo>
                <a:cubicBezTo>
                  <a:pt x="259" y="396"/>
                  <a:pt x="263" y="449"/>
                  <a:pt x="276" y="466"/>
                </a:cubicBezTo>
                <a:cubicBezTo>
                  <a:pt x="285" y="478"/>
                  <a:pt x="307" y="497"/>
                  <a:pt x="307" y="497"/>
                </a:cubicBezTo>
                <a:cubicBezTo>
                  <a:pt x="316" y="524"/>
                  <a:pt x="327" y="549"/>
                  <a:pt x="350" y="564"/>
                </a:cubicBezTo>
                <a:cubicBezTo>
                  <a:pt x="359" y="591"/>
                  <a:pt x="381" y="615"/>
                  <a:pt x="399" y="638"/>
                </a:cubicBezTo>
                <a:cubicBezTo>
                  <a:pt x="419" y="697"/>
                  <a:pt x="389" y="605"/>
                  <a:pt x="411" y="681"/>
                </a:cubicBezTo>
                <a:cubicBezTo>
                  <a:pt x="415" y="693"/>
                  <a:pt x="423" y="717"/>
                  <a:pt x="423" y="717"/>
                </a:cubicBezTo>
                <a:cubicBezTo>
                  <a:pt x="426" y="774"/>
                  <a:pt x="422" y="855"/>
                  <a:pt x="441" y="913"/>
                </a:cubicBezTo>
                <a:cubicBezTo>
                  <a:pt x="451" y="982"/>
                  <a:pt x="448" y="946"/>
                  <a:pt x="448" y="1024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8618" name="Picture 10" descr="clip_image001">
            <a:extLst>
              <a:ext uri="{FF2B5EF4-FFF2-40B4-BE49-F238E27FC236}">
                <a16:creationId xmlns:a16="http://schemas.microsoft.com/office/drawing/2014/main" id="{22DB63F7-16E0-4FDA-BA38-8995754C3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2971801"/>
            <a:ext cx="2638425" cy="31718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9" name="Freeform 11">
            <a:extLst>
              <a:ext uri="{FF2B5EF4-FFF2-40B4-BE49-F238E27FC236}">
                <a16:creationId xmlns:a16="http://schemas.microsoft.com/office/drawing/2014/main" id="{261F8798-E5BD-49BC-B75D-23DFE78CC240}"/>
              </a:ext>
            </a:extLst>
          </p:cNvPr>
          <p:cNvSpPr>
            <a:spLocks/>
          </p:cNvSpPr>
          <p:nvPr/>
        </p:nvSpPr>
        <p:spPr bwMode="auto">
          <a:xfrm>
            <a:off x="6435726" y="3375025"/>
            <a:ext cx="3190875" cy="2927350"/>
          </a:xfrm>
          <a:custGeom>
            <a:avLst/>
            <a:gdLst>
              <a:gd name="T0" fmla="*/ 3190875 w 2010"/>
              <a:gd name="T1" fmla="*/ 0 h 1844"/>
              <a:gd name="T2" fmla="*/ 3094038 w 2010"/>
              <a:gd name="T3" fmla="*/ 77788 h 1844"/>
              <a:gd name="T4" fmla="*/ 3006725 w 2010"/>
              <a:gd name="T5" fmla="*/ 165100 h 1844"/>
              <a:gd name="T6" fmla="*/ 2889250 w 2010"/>
              <a:gd name="T7" fmla="*/ 292100 h 1844"/>
              <a:gd name="T8" fmla="*/ 2820988 w 2010"/>
              <a:gd name="T9" fmla="*/ 419100 h 1844"/>
              <a:gd name="T10" fmla="*/ 2801938 w 2010"/>
              <a:gd name="T11" fmla="*/ 477838 h 1844"/>
              <a:gd name="T12" fmla="*/ 2743200 w 2010"/>
              <a:gd name="T13" fmla="*/ 817563 h 1844"/>
              <a:gd name="T14" fmla="*/ 2665413 w 2010"/>
              <a:gd name="T15" fmla="*/ 944563 h 1844"/>
              <a:gd name="T16" fmla="*/ 2617788 w 2010"/>
              <a:gd name="T17" fmla="*/ 1168400 h 1844"/>
              <a:gd name="T18" fmla="*/ 2520950 w 2010"/>
              <a:gd name="T19" fmla="*/ 1703388 h 1844"/>
              <a:gd name="T20" fmla="*/ 2471738 w 2010"/>
              <a:gd name="T21" fmla="*/ 1984375 h 1844"/>
              <a:gd name="T22" fmla="*/ 2413000 w 2010"/>
              <a:gd name="T23" fmla="*/ 2092325 h 1844"/>
              <a:gd name="T24" fmla="*/ 2403475 w 2010"/>
              <a:gd name="T25" fmla="*/ 2120900 h 1844"/>
              <a:gd name="T26" fmla="*/ 2354263 w 2010"/>
              <a:gd name="T27" fmla="*/ 2160588 h 1844"/>
              <a:gd name="T28" fmla="*/ 2247900 w 2010"/>
              <a:gd name="T29" fmla="*/ 2286000 h 1844"/>
              <a:gd name="T30" fmla="*/ 2198688 w 2010"/>
              <a:gd name="T31" fmla="*/ 2335213 h 1844"/>
              <a:gd name="T32" fmla="*/ 2130425 w 2010"/>
              <a:gd name="T33" fmla="*/ 2354263 h 1844"/>
              <a:gd name="T34" fmla="*/ 1995488 w 2010"/>
              <a:gd name="T35" fmla="*/ 2403475 h 1844"/>
              <a:gd name="T36" fmla="*/ 1965325 w 2010"/>
              <a:gd name="T37" fmla="*/ 2422525 h 1844"/>
              <a:gd name="T38" fmla="*/ 1906588 w 2010"/>
              <a:gd name="T39" fmla="*/ 2441575 h 1844"/>
              <a:gd name="T40" fmla="*/ 1800225 w 2010"/>
              <a:gd name="T41" fmla="*/ 2481263 h 1844"/>
              <a:gd name="T42" fmla="*/ 1722438 w 2010"/>
              <a:gd name="T43" fmla="*/ 2528888 h 1844"/>
              <a:gd name="T44" fmla="*/ 1460500 w 2010"/>
              <a:gd name="T45" fmla="*/ 2655888 h 1844"/>
              <a:gd name="T46" fmla="*/ 1128713 w 2010"/>
              <a:gd name="T47" fmla="*/ 2674938 h 1844"/>
              <a:gd name="T48" fmla="*/ 982663 w 2010"/>
              <a:gd name="T49" fmla="*/ 2733675 h 1844"/>
              <a:gd name="T50" fmla="*/ 166688 w 2010"/>
              <a:gd name="T51" fmla="*/ 2830513 h 1844"/>
              <a:gd name="T52" fmla="*/ 0 w 2010"/>
              <a:gd name="T53" fmla="*/ 2879725 h 18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010" h="1844">
                <a:moveTo>
                  <a:pt x="2010" y="0"/>
                </a:moveTo>
                <a:cubicBezTo>
                  <a:pt x="1979" y="17"/>
                  <a:pt x="1980" y="39"/>
                  <a:pt x="1949" y="49"/>
                </a:cubicBezTo>
                <a:cubicBezTo>
                  <a:pt x="1929" y="79"/>
                  <a:pt x="1927" y="93"/>
                  <a:pt x="1894" y="104"/>
                </a:cubicBezTo>
                <a:cubicBezTo>
                  <a:pt x="1884" y="136"/>
                  <a:pt x="1845" y="160"/>
                  <a:pt x="1820" y="184"/>
                </a:cubicBezTo>
                <a:cubicBezTo>
                  <a:pt x="1807" y="212"/>
                  <a:pt x="1787" y="235"/>
                  <a:pt x="1777" y="264"/>
                </a:cubicBezTo>
                <a:cubicBezTo>
                  <a:pt x="1773" y="276"/>
                  <a:pt x="1765" y="301"/>
                  <a:pt x="1765" y="301"/>
                </a:cubicBezTo>
                <a:cubicBezTo>
                  <a:pt x="1755" y="371"/>
                  <a:pt x="1746" y="447"/>
                  <a:pt x="1728" y="515"/>
                </a:cubicBezTo>
                <a:cubicBezTo>
                  <a:pt x="1718" y="553"/>
                  <a:pt x="1719" y="582"/>
                  <a:pt x="1679" y="595"/>
                </a:cubicBezTo>
                <a:cubicBezTo>
                  <a:pt x="1651" y="636"/>
                  <a:pt x="1660" y="689"/>
                  <a:pt x="1649" y="736"/>
                </a:cubicBezTo>
                <a:cubicBezTo>
                  <a:pt x="1639" y="850"/>
                  <a:pt x="1604" y="960"/>
                  <a:pt x="1588" y="1073"/>
                </a:cubicBezTo>
                <a:cubicBezTo>
                  <a:pt x="1580" y="1132"/>
                  <a:pt x="1591" y="1199"/>
                  <a:pt x="1557" y="1250"/>
                </a:cubicBezTo>
                <a:cubicBezTo>
                  <a:pt x="1539" y="1305"/>
                  <a:pt x="1541" y="1275"/>
                  <a:pt x="1520" y="1318"/>
                </a:cubicBezTo>
                <a:cubicBezTo>
                  <a:pt x="1517" y="1324"/>
                  <a:pt x="1518" y="1331"/>
                  <a:pt x="1514" y="1336"/>
                </a:cubicBezTo>
                <a:cubicBezTo>
                  <a:pt x="1506" y="1346"/>
                  <a:pt x="1492" y="1352"/>
                  <a:pt x="1483" y="1361"/>
                </a:cubicBezTo>
                <a:cubicBezTo>
                  <a:pt x="1474" y="1398"/>
                  <a:pt x="1453" y="1428"/>
                  <a:pt x="1416" y="1440"/>
                </a:cubicBezTo>
                <a:cubicBezTo>
                  <a:pt x="1404" y="1449"/>
                  <a:pt x="1397" y="1463"/>
                  <a:pt x="1385" y="1471"/>
                </a:cubicBezTo>
                <a:cubicBezTo>
                  <a:pt x="1373" y="1479"/>
                  <a:pt x="1356" y="1479"/>
                  <a:pt x="1342" y="1483"/>
                </a:cubicBezTo>
                <a:cubicBezTo>
                  <a:pt x="1316" y="1500"/>
                  <a:pt x="1286" y="1504"/>
                  <a:pt x="1257" y="1514"/>
                </a:cubicBezTo>
                <a:cubicBezTo>
                  <a:pt x="1250" y="1516"/>
                  <a:pt x="1245" y="1523"/>
                  <a:pt x="1238" y="1526"/>
                </a:cubicBezTo>
                <a:cubicBezTo>
                  <a:pt x="1226" y="1531"/>
                  <a:pt x="1201" y="1538"/>
                  <a:pt x="1201" y="1538"/>
                </a:cubicBezTo>
                <a:cubicBezTo>
                  <a:pt x="1181" y="1559"/>
                  <a:pt x="1158" y="1551"/>
                  <a:pt x="1134" y="1563"/>
                </a:cubicBezTo>
                <a:cubicBezTo>
                  <a:pt x="1114" y="1573"/>
                  <a:pt x="1106" y="1586"/>
                  <a:pt x="1085" y="1593"/>
                </a:cubicBezTo>
                <a:cubicBezTo>
                  <a:pt x="1065" y="1655"/>
                  <a:pt x="976" y="1665"/>
                  <a:pt x="920" y="1673"/>
                </a:cubicBezTo>
                <a:cubicBezTo>
                  <a:pt x="833" y="1700"/>
                  <a:pt x="976" y="1657"/>
                  <a:pt x="711" y="1685"/>
                </a:cubicBezTo>
                <a:cubicBezTo>
                  <a:pt x="682" y="1688"/>
                  <a:pt x="647" y="1713"/>
                  <a:pt x="619" y="1722"/>
                </a:cubicBezTo>
                <a:cubicBezTo>
                  <a:pt x="504" y="1844"/>
                  <a:pt x="183" y="1782"/>
                  <a:pt x="105" y="1783"/>
                </a:cubicBezTo>
                <a:cubicBezTo>
                  <a:pt x="92" y="1784"/>
                  <a:pt x="0" y="1772"/>
                  <a:pt x="0" y="1814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620" name="Freeform 12">
            <a:extLst>
              <a:ext uri="{FF2B5EF4-FFF2-40B4-BE49-F238E27FC236}">
                <a16:creationId xmlns:a16="http://schemas.microsoft.com/office/drawing/2014/main" id="{1EBF0833-F49B-427A-8A09-8B7573A30947}"/>
              </a:ext>
            </a:extLst>
          </p:cNvPr>
          <p:cNvSpPr>
            <a:spLocks/>
          </p:cNvSpPr>
          <p:nvPr/>
        </p:nvSpPr>
        <p:spPr bwMode="auto">
          <a:xfrm>
            <a:off x="6640513" y="2889250"/>
            <a:ext cx="201612" cy="661988"/>
          </a:xfrm>
          <a:custGeom>
            <a:avLst/>
            <a:gdLst>
              <a:gd name="T0" fmla="*/ 107950 w 127"/>
              <a:gd name="T1" fmla="*/ 0 h 417"/>
              <a:gd name="T2" fmla="*/ 127000 w 127"/>
              <a:gd name="T3" fmla="*/ 165100 h 417"/>
              <a:gd name="T4" fmla="*/ 146050 w 127"/>
              <a:gd name="T5" fmla="*/ 223838 h 417"/>
              <a:gd name="T6" fmla="*/ 39687 w 127"/>
              <a:gd name="T7" fmla="*/ 603250 h 417"/>
              <a:gd name="T8" fmla="*/ 0 w 127"/>
              <a:gd name="T9" fmla="*/ 661988 h 4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7" h="417">
                <a:moveTo>
                  <a:pt x="68" y="0"/>
                </a:moveTo>
                <a:cubicBezTo>
                  <a:pt x="69" y="15"/>
                  <a:pt x="75" y="83"/>
                  <a:pt x="80" y="104"/>
                </a:cubicBezTo>
                <a:cubicBezTo>
                  <a:pt x="83" y="117"/>
                  <a:pt x="92" y="141"/>
                  <a:pt x="92" y="141"/>
                </a:cubicBezTo>
                <a:cubicBezTo>
                  <a:pt x="89" y="238"/>
                  <a:pt x="127" y="346"/>
                  <a:pt x="25" y="380"/>
                </a:cubicBezTo>
                <a:cubicBezTo>
                  <a:pt x="12" y="392"/>
                  <a:pt x="11" y="404"/>
                  <a:pt x="0" y="417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621" name="Freeform 13">
            <a:extLst>
              <a:ext uri="{FF2B5EF4-FFF2-40B4-BE49-F238E27FC236}">
                <a16:creationId xmlns:a16="http://schemas.microsoft.com/office/drawing/2014/main" id="{877C1C0D-578F-4770-9AB3-D0F468DF57D2}"/>
              </a:ext>
            </a:extLst>
          </p:cNvPr>
          <p:cNvSpPr>
            <a:spLocks/>
          </p:cNvSpPr>
          <p:nvPr/>
        </p:nvSpPr>
        <p:spPr bwMode="auto">
          <a:xfrm>
            <a:off x="6388101" y="4357689"/>
            <a:ext cx="125413" cy="866775"/>
          </a:xfrm>
          <a:custGeom>
            <a:avLst/>
            <a:gdLst>
              <a:gd name="T0" fmla="*/ 125413 w 79"/>
              <a:gd name="T1" fmla="*/ 0 h 546"/>
              <a:gd name="T2" fmla="*/ 106363 w 79"/>
              <a:gd name="T3" fmla="*/ 534988 h 546"/>
              <a:gd name="T4" fmla="*/ 96838 w 79"/>
              <a:gd name="T5" fmla="*/ 612775 h 546"/>
              <a:gd name="T6" fmla="*/ 77788 w 79"/>
              <a:gd name="T7" fmla="*/ 690563 h 546"/>
              <a:gd name="T8" fmla="*/ 47625 w 79"/>
              <a:gd name="T9" fmla="*/ 846138 h 546"/>
              <a:gd name="T10" fmla="*/ 0 w 79"/>
              <a:gd name="T11" fmla="*/ 866775 h 5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9" h="546">
                <a:moveTo>
                  <a:pt x="79" y="0"/>
                </a:moveTo>
                <a:cubicBezTo>
                  <a:pt x="76" y="116"/>
                  <a:pt x="76" y="224"/>
                  <a:pt x="67" y="337"/>
                </a:cubicBezTo>
                <a:cubicBezTo>
                  <a:pt x="66" y="353"/>
                  <a:pt x="64" y="370"/>
                  <a:pt x="61" y="386"/>
                </a:cubicBezTo>
                <a:cubicBezTo>
                  <a:pt x="58" y="403"/>
                  <a:pt x="49" y="435"/>
                  <a:pt x="49" y="435"/>
                </a:cubicBezTo>
                <a:cubicBezTo>
                  <a:pt x="48" y="448"/>
                  <a:pt x="47" y="517"/>
                  <a:pt x="30" y="533"/>
                </a:cubicBezTo>
                <a:cubicBezTo>
                  <a:pt x="22" y="541"/>
                  <a:pt x="9" y="541"/>
                  <a:pt x="0" y="546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622" name="Freeform 14">
            <a:extLst>
              <a:ext uri="{FF2B5EF4-FFF2-40B4-BE49-F238E27FC236}">
                <a16:creationId xmlns:a16="http://schemas.microsoft.com/office/drawing/2014/main" id="{37B40B26-8719-438B-9083-E71E5EC44BF8}"/>
              </a:ext>
            </a:extLst>
          </p:cNvPr>
          <p:cNvSpPr>
            <a:spLocks/>
          </p:cNvSpPr>
          <p:nvPr/>
        </p:nvSpPr>
        <p:spPr bwMode="auto">
          <a:xfrm>
            <a:off x="5826125" y="5359400"/>
            <a:ext cx="522288" cy="730250"/>
          </a:xfrm>
          <a:custGeom>
            <a:avLst/>
            <a:gdLst>
              <a:gd name="T0" fmla="*/ 522288 w 329"/>
              <a:gd name="T1" fmla="*/ 0 h 460"/>
              <a:gd name="T2" fmla="*/ 328613 w 329"/>
              <a:gd name="T3" fmla="*/ 185738 h 460"/>
              <a:gd name="T4" fmla="*/ 241300 w 329"/>
              <a:gd name="T5" fmla="*/ 254000 h 460"/>
              <a:gd name="T6" fmla="*/ 163513 w 329"/>
              <a:gd name="T7" fmla="*/ 301625 h 460"/>
              <a:gd name="T8" fmla="*/ 95250 w 329"/>
              <a:gd name="T9" fmla="*/ 379413 h 460"/>
              <a:gd name="T10" fmla="*/ 55563 w 329"/>
              <a:gd name="T11" fmla="*/ 438150 h 460"/>
              <a:gd name="T12" fmla="*/ 36513 w 329"/>
              <a:gd name="T13" fmla="*/ 466725 h 460"/>
              <a:gd name="T14" fmla="*/ 65088 w 329"/>
              <a:gd name="T15" fmla="*/ 730250 h 46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29" h="460">
                <a:moveTo>
                  <a:pt x="329" y="0"/>
                </a:moveTo>
                <a:cubicBezTo>
                  <a:pt x="290" y="41"/>
                  <a:pt x="251" y="82"/>
                  <a:pt x="207" y="117"/>
                </a:cubicBezTo>
                <a:cubicBezTo>
                  <a:pt x="187" y="134"/>
                  <a:pt x="177" y="152"/>
                  <a:pt x="152" y="160"/>
                </a:cubicBezTo>
                <a:cubicBezTo>
                  <a:pt x="136" y="174"/>
                  <a:pt x="120" y="177"/>
                  <a:pt x="103" y="190"/>
                </a:cubicBezTo>
                <a:cubicBezTo>
                  <a:pt x="88" y="202"/>
                  <a:pt x="72" y="224"/>
                  <a:pt x="60" y="239"/>
                </a:cubicBezTo>
                <a:cubicBezTo>
                  <a:pt x="51" y="251"/>
                  <a:pt x="43" y="264"/>
                  <a:pt x="35" y="276"/>
                </a:cubicBezTo>
                <a:cubicBezTo>
                  <a:pt x="31" y="282"/>
                  <a:pt x="23" y="294"/>
                  <a:pt x="23" y="294"/>
                </a:cubicBezTo>
                <a:cubicBezTo>
                  <a:pt x="13" y="347"/>
                  <a:pt x="0" y="419"/>
                  <a:pt x="41" y="46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8623" name="Picture 15">
            <a:extLst>
              <a:ext uri="{FF2B5EF4-FFF2-40B4-BE49-F238E27FC236}">
                <a16:creationId xmlns:a16="http://schemas.microsoft.com/office/drawing/2014/main" id="{DBA86C1A-49F6-4253-837A-441A53B5E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257801"/>
            <a:ext cx="3448050" cy="7905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8624" name="Freeform 16">
            <a:extLst>
              <a:ext uri="{FF2B5EF4-FFF2-40B4-BE49-F238E27FC236}">
                <a16:creationId xmlns:a16="http://schemas.microsoft.com/office/drawing/2014/main" id="{8F4C4DC6-B933-4F60-8C30-F38EA633D1E8}"/>
              </a:ext>
            </a:extLst>
          </p:cNvPr>
          <p:cNvSpPr>
            <a:spLocks/>
          </p:cNvSpPr>
          <p:nvPr/>
        </p:nvSpPr>
        <p:spPr bwMode="auto">
          <a:xfrm>
            <a:off x="7672389" y="1352551"/>
            <a:ext cx="534987" cy="339725"/>
          </a:xfrm>
          <a:custGeom>
            <a:avLst/>
            <a:gdLst>
              <a:gd name="T0" fmla="*/ 534987 w 337"/>
              <a:gd name="T1" fmla="*/ 0 h 214"/>
              <a:gd name="T2" fmla="*/ 436562 w 337"/>
              <a:gd name="T3" fmla="*/ 77788 h 214"/>
              <a:gd name="T4" fmla="*/ 203200 w 337"/>
              <a:gd name="T5" fmla="*/ 165100 h 214"/>
              <a:gd name="T6" fmla="*/ 134937 w 337"/>
              <a:gd name="T7" fmla="*/ 193675 h 214"/>
              <a:gd name="T8" fmla="*/ 77787 w 337"/>
              <a:gd name="T9" fmla="*/ 233363 h 214"/>
              <a:gd name="T10" fmla="*/ 0 w 337"/>
              <a:gd name="T11" fmla="*/ 339725 h 2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7" h="214">
                <a:moveTo>
                  <a:pt x="337" y="0"/>
                </a:moveTo>
                <a:cubicBezTo>
                  <a:pt x="318" y="18"/>
                  <a:pt x="297" y="35"/>
                  <a:pt x="275" y="49"/>
                </a:cubicBezTo>
                <a:cubicBezTo>
                  <a:pt x="243" y="98"/>
                  <a:pt x="181" y="99"/>
                  <a:pt x="128" y="104"/>
                </a:cubicBezTo>
                <a:cubicBezTo>
                  <a:pt x="111" y="110"/>
                  <a:pt x="101" y="112"/>
                  <a:pt x="85" y="122"/>
                </a:cubicBezTo>
                <a:cubicBezTo>
                  <a:pt x="73" y="130"/>
                  <a:pt x="49" y="147"/>
                  <a:pt x="49" y="147"/>
                </a:cubicBezTo>
                <a:cubicBezTo>
                  <a:pt x="33" y="170"/>
                  <a:pt x="20" y="194"/>
                  <a:pt x="0" y="214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8625" name="Freeform 17">
            <a:extLst>
              <a:ext uri="{FF2B5EF4-FFF2-40B4-BE49-F238E27FC236}">
                <a16:creationId xmlns:a16="http://schemas.microsoft.com/office/drawing/2014/main" id="{A5FA0A76-F4A2-44EC-8542-211BDA3E660F}"/>
              </a:ext>
            </a:extLst>
          </p:cNvPr>
          <p:cNvSpPr>
            <a:spLocks/>
          </p:cNvSpPr>
          <p:nvPr/>
        </p:nvSpPr>
        <p:spPr bwMode="auto">
          <a:xfrm>
            <a:off x="6942138" y="2071689"/>
            <a:ext cx="292100" cy="185737"/>
          </a:xfrm>
          <a:custGeom>
            <a:avLst/>
            <a:gdLst>
              <a:gd name="T0" fmla="*/ 292100 w 184"/>
              <a:gd name="T1" fmla="*/ 0 h 117"/>
              <a:gd name="T2" fmla="*/ 68263 w 184"/>
              <a:gd name="T3" fmla="*/ 155575 h 117"/>
              <a:gd name="T4" fmla="*/ 0 w 184"/>
              <a:gd name="T5" fmla="*/ 185737 h 1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4" h="117">
                <a:moveTo>
                  <a:pt x="184" y="0"/>
                </a:moveTo>
                <a:cubicBezTo>
                  <a:pt x="123" y="40"/>
                  <a:pt x="117" y="80"/>
                  <a:pt x="43" y="98"/>
                </a:cubicBezTo>
                <a:cubicBezTo>
                  <a:pt x="29" y="107"/>
                  <a:pt x="17" y="117"/>
                  <a:pt x="0" y="117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8627" name="Picture 19" descr="clip_image001">
            <a:extLst>
              <a:ext uri="{FF2B5EF4-FFF2-40B4-BE49-F238E27FC236}">
                <a16:creationId xmlns:a16="http://schemas.microsoft.com/office/drawing/2014/main" id="{7A93EC96-6EED-45B1-A97D-0288B2BC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752600"/>
            <a:ext cx="3819525" cy="2533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0" name="Picture 22" descr="clip_image001">
            <a:extLst>
              <a:ext uri="{FF2B5EF4-FFF2-40B4-BE49-F238E27FC236}">
                <a16:creationId xmlns:a16="http://schemas.microsoft.com/office/drawing/2014/main" id="{D4668196-2E3D-48F3-B2CB-B59237D6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457200"/>
            <a:ext cx="4143375" cy="704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2" name="Picture 24" descr="clip_image001">
            <a:extLst>
              <a:ext uri="{FF2B5EF4-FFF2-40B4-BE49-F238E27FC236}">
                <a16:creationId xmlns:a16="http://schemas.microsoft.com/office/drawing/2014/main" id="{1C801259-2A03-4C9B-9481-1B8876254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86001"/>
            <a:ext cx="3333750" cy="8286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4" name="Picture 26" descr="clip_image001">
            <a:extLst>
              <a:ext uri="{FF2B5EF4-FFF2-40B4-BE49-F238E27FC236}">
                <a16:creationId xmlns:a16="http://schemas.microsoft.com/office/drawing/2014/main" id="{080769EE-A229-4B4B-9E8C-FEAC32D4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3581400"/>
            <a:ext cx="3667125" cy="7429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4">
            <a:extLst>
              <a:ext uri="{FF2B5EF4-FFF2-40B4-BE49-F238E27FC236}">
                <a16:creationId xmlns:a16="http://schemas.microsoft.com/office/drawing/2014/main" id="{D4B04A63-C0B5-4495-9A39-A82F12697F5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84139"/>
            <a:ext cx="10515600" cy="44942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Elevation Graph for WS03 RTM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id="{ACDBA322-49B9-45C0-A5A6-6927BA6D8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81100"/>
            <a:ext cx="10515600" cy="1539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How do we take over a domain controller?</a:t>
            </a:r>
          </a:p>
        </p:txBody>
      </p:sp>
      <p:graphicFrame>
        <p:nvGraphicFramePr>
          <p:cNvPr id="6155" name="Object 11">
            <a:extLst>
              <a:ext uri="{FF2B5EF4-FFF2-40B4-BE49-F238E27FC236}">
                <a16:creationId xmlns:a16="http://schemas.microsoft.com/office/drawing/2014/main" id="{48CD136D-395D-40A2-BC87-65B7B1816010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56125910"/>
              </p:ext>
            </p:extLst>
          </p:nvPr>
        </p:nvGraphicFramePr>
        <p:xfrm>
          <a:off x="3790156" y="3935413"/>
          <a:ext cx="4206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VISIO" r:id="rId3" imgW="1514856" imgH="1644396" progId="Visio.Drawing.6">
                  <p:embed/>
                </p:oleObj>
              </mc:Choice>
              <mc:Fallback>
                <p:oleObj name="VISIO" r:id="rId3" imgW="1514856" imgH="1644396" progId="Visio.Drawing.6">
                  <p:embed/>
                  <p:pic>
                    <p:nvPicPr>
                      <p:cNvPr id="6155" name="Object 11">
                        <a:extLst>
                          <a:ext uri="{FF2B5EF4-FFF2-40B4-BE49-F238E27FC236}">
                            <a16:creationId xmlns:a16="http://schemas.microsoft.com/office/drawing/2014/main" id="{48CD136D-395D-40A2-BC87-65B7B18160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156" y="3935413"/>
                        <a:ext cx="4206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9" name="Picture 5" descr="Compaq Proliant 32-way">
            <a:extLst>
              <a:ext uri="{FF2B5EF4-FFF2-40B4-BE49-F238E27FC236}">
                <a16:creationId xmlns:a16="http://schemas.microsoft.com/office/drawing/2014/main" id="{5E815B37-F6B2-4615-A659-1B025A26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2286000"/>
            <a:ext cx="44926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6">
            <a:extLst>
              <a:ext uri="{FF2B5EF4-FFF2-40B4-BE49-F238E27FC236}">
                <a16:creationId xmlns:a16="http://schemas.microsoft.com/office/drawing/2014/main" id="{3C5BBB47-2419-4D81-813E-A7102C21F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276601"/>
            <a:ext cx="213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Domain Controller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95E1CE56-1A3B-4FED-AC1C-2D6A3259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362201"/>
            <a:ext cx="1371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9063" indent="-119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>
                <a:solidFill>
                  <a:srgbClr val="000000"/>
                </a:solidFill>
              </a:rPr>
              <a:t>Weak passwords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>
                <a:solidFill>
                  <a:srgbClr val="000000"/>
                </a:solidFill>
              </a:rPr>
              <a:t>Missing Patches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>
                <a:solidFill>
                  <a:srgbClr val="000000"/>
                </a:solidFill>
              </a:rPr>
              <a:t>Misconfiguration</a:t>
            </a:r>
          </a:p>
        </p:txBody>
      </p:sp>
      <p:sp>
        <p:nvSpPr>
          <p:cNvPr id="6158" name="Text Box 14">
            <a:extLst>
              <a:ext uri="{FF2B5EF4-FFF2-40B4-BE49-F238E27FC236}">
                <a16:creationId xmlns:a16="http://schemas.microsoft.com/office/drawing/2014/main" id="{481C31F2-3CEF-404F-88F8-DE9AF4EDB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34340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Admin</a:t>
            </a:r>
          </a:p>
        </p:txBody>
      </p:sp>
      <p:sp>
        <p:nvSpPr>
          <p:cNvPr id="6159" name="Text Box 15">
            <a:extLst>
              <a:ext uri="{FF2B5EF4-FFF2-40B4-BE49-F238E27FC236}">
                <a16:creationId xmlns:a16="http://schemas.microsoft.com/office/drawing/2014/main" id="{2C7D642F-5103-4D06-96E6-1FE8964C6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34340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#1</a:t>
            </a:r>
          </a:p>
        </p:txBody>
      </p:sp>
      <p:graphicFrame>
        <p:nvGraphicFramePr>
          <p:cNvPr id="6163" name="Object 19">
            <a:extLst>
              <a:ext uri="{FF2B5EF4-FFF2-40B4-BE49-F238E27FC236}">
                <a16:creationId xmlns:a16="http://schemas.microsoft.com/office/drawing/2014/main" id="{2AB431E9-8565-468C-87A0-6D66F47B33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886200"/>
          <a:ext cx="4206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VISIO" r:id="rId6" imgW="1514856" imgH="1644396" progId="Visio.Drawing.6">
                  <p:embed/>
                </p:oleObj>
              </mc:Choice>
              <mc:Fallback>
                <p:oleObj name="VISIO" r:id="rId6" imgW="1514856" imgH="1644396" progId="Visio.Drawing.6">
                  <p:embed/>
                  <p:pic>
                    <p:nvPicPr>
                      <p:cNvPr id="6163" name="Object 19">
                        <a:extLst>
                          <a:ext uri="{FF2B5EF4-FFF2-40B4-BE49-F238E27FC236}">
                            <a16:creationId xmlns:a16="http://schemas.microsoft.com/office/drawing/2014/main" id="{2AB431E9-8565-468C-87A0-6D66F47B33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886200"/>
                        <a:ext cx="4206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4" name="Text Box 20">
            <a:extLst>
              <a:ext uri="{FF2B5EF4-FFF2-40B4-BE49-F238E27FC236}">
                <a16:creationId xmlns:a16="http://schemas.microsoft.com/office/drawing/2014/main" id="{8741A4BF-0068-4349-A83B-0AD1E4CDA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34340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#2</a:t>
            </a:r>
          </a:p>
        </p:txBody>
      </p:sp>
      <p:graphicFrame>
        <p:nvGraphicFramePr>
          <p:cNvPr id="6165" name="Object 21">
            <a:extLst>
              <a:ext uri="{FF2B5EF4-FFF2-40B4-BE49-F238E27FC236}">
                <a16:creationId xmlns:a16="http://schemas.microsoft.com/office/drawing/2014/main" id="{5C2F4731-1353-45D9-BD23-8D8E8779CA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3886200"/>
          <a:ext cx="4206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VISIO" r:id="rId7" imgW="1514856" imgH="1644396" progId="Visio.Drawing.6">
                  <p:embed/>
                </p:oleObj>
              </mc:Choice>
              <mc:Fallback>
                <p:oleObj name="VISIO" r:id="rId7" imgW="1514856" imgH="1644396" progId="Visio.Drawing.6">
                  <p:embed/>
                  <p:pic>
                    <p:nvPicPr>
                      <p:cNvPr id="6165" name="Object 21">
                        <a:extLst>
                          <a:ext uri="{FF2B5EF4-FFF2-40B4-BE49-F238E27FC236}">
                            <a16:creationId xmlns:a16="http://schemas.microsoft.com/office/drawing/2014/main" id="{5C2F4731-1353-45D9-BD23-8D8E8779CA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886200"/>
                        <a:ext cx="4206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6" name="Text Box 22">
            <a:extLst>
              <a:ext uri="{FF2B5EF4-FFF2-40B4-BE49-F238E27FC236}">
                <a16:creationId xmlns:a16="http://schemas.microsoft.com/office/drawing/2014/main" id="{0A647DCE-6872-4588-9631-753F59B4C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34340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#3</a:t>
            </a:r>
          </a:p>
        </p:txBody>
      </p:sp>
      <p:grpSp>
        <p:nvGrpSpPr>
          <p:cNvPr id="6178" name="Group 34">
            <a:extLst>
              <a:ext uri="{FF2B5EF4-FFF2-40B4-BE49-F238E27FC236}">
                <a16:creationId xmlns:a16="http://schemas.microsoft.com/office/drawing/2014/main" id="{8F5A898B-3DBA-4390-8DBA-8E0F57268ACE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5029200"/>
            <a:ext cx="1143000" cy="865188"/>
            <a:chOff x="285" y="1495"/>
            <a:chExt cx="2519" cy="1889"/>
          </a:xfrm>
        </p:grpSpPr>
        <p:grpSp>
          <p:nvGrpSpPr>
            <p:cNvPr id="14430" name="Group 35">
              <a:extLst>
                <a:ext uri="{FF2B5EF4-FFF2-40B4-BE49-F238E27FC236}">
                  <a16:creationId xmlns:a16="http://schemas.microsoft.com/office/drawing/2014/main" id="{F08C9B82-7A3A-485E-8848-48C87108B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" y="1495"/>
              <a:ext cx="2519" cy="1889"/>
              <a:chOff x="2050" y="1580"/>
              <a:chExt cx="2100" cy="1575"/>
            </a:xfrm>
          </p:grpSpPr>
          <p:pic>
            <p:nvPicPr>
              <p:cNvPr id="14432" name="Picture 36" descr="HP_startscreen">
                <a:extLst>
                  <a:ext uri="{FF2B5EF4-FFF2-40B4-BE49-F238E27FC236}">
                    <a16:creationId xmlns:a16="http://schemas.microsoft.com/office/drawing/2014/main" id="{1E425624-C8C0-4BD9-9026-3C569AFFDD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0" y="1580"/>
                <a:ext cx="2100" cy="1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33" name="Picture 37" descr="Graphic2">
                <a:extLst>
                  <a:ext uri="{FF2B5EF4-FFF2-40B4-BE49-F238E27FC236}">
                    <a16:creationId xmlns:a16="http://schemas.microsoft.com/office/drawing/2014/main" id="{79D2A6EA-82C5-4DBE-BCD3-BDBEFFF54A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9446">
                <a:off x="2578" y="1812"/>
                <a:ext cx="822" cy="6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4431" name="Picture 38" descr="remote-silver-green">
              <a:extLst>
                <a:ext uri="{FF2B5EF4-FFF2-40B4-BE49-F238E27FC236}">
                  <a16:creationId xmlns:a16="http://schemas.microsoft.com/office/drawing/2014/main" id="{D4AFC9B0-1944-4B8A-9AF2-17B28840D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7733">
              <a:off x="1365" y="2864"/>
              <a:ext cx="61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83" name="Line 39">
            <a:extLst>
              <a:ext uri="{FF2B5EF4-FFF2-40B4-BE49-F238E27FC236}">
                <a16:creationId xmlns:a16="http://schemas.microsoft.com/office/drawing/2014/main" id="{18150020-7E0F-4672-8F3D-436345A9D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5720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6186" name="Group 42">
            <a:extLst>
              <a:ext uri="{FF2B5EF4-FFF2-40B4-BE49-F238E27FC236}">
                <a16:creationId xmlns:a16="http://schemas.microsoft.com/office/drawing/2014/main" id="{AC1E7749-8BD1-439F-98BC-839CF893D1E4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4419600"/>
            <a:ext cx="1143000" cy="1398588"/>
            <a:chOff x="1200" y="2784"/>
            <a:chExt cx="720" cy="881"/>
          </a:xfrm>
        </p:grpSpPr>
        <p:grpSp>
          <p:nvGrpSpPr>
            <p:cNvPr id="14424" name="Group 29">
              <a:extLst>
                <a:ext uri="{FF2B5EF4-FFF2-40B4-BE49-F238E27FC236}">
                  <a16:creationId xmlns:a16="http://schemas.microsoft.com/office/drawing/2014/main" id="{EEB9E15F-535D-46FE-800E-767ACA39C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3120"/>
              <a:ext cx="720" cy="545"/>
              <a:chOff x="285" y="1495"/>
              <a:chExt cx="2519" cy="1889"/>
            </a:xfrm>
          </p:grpSpPr>
          <p:grpSp>
            <p:nvGrpSpPr>
              <p:cNvPr id="14426" name="Group 30">
                <a:extLst>
                  <a:ext uri="{FF2B5EF4-FFF2-40B4-BE49-F238E27FC236}">
                    <a16:creationId xmlns:a16="http://schemas.microsoft.com/office/drawing/2014/main" id="{5816160B-0629-4D48-84EB-A94A6EE04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5" y="1495"/>
                <a:ext cx="2519" cy="1889"/>
                <a:chOff x="2050" y="1580"/>
                <a:chExt cx="2100" cy="1575"/>
              </a:xfrm>
            </p:grpSpPr>
            <p:pic>
              <p:nvPicPr>
                <p:cNvPr id="14428" name="Picture 31" descr="HP_startscreen">
                  <a:extLst>
                    <a:ext uri="{FF2B5EF4-FFF2-40B4-BE49-F238E27FC236}">
                      <a16:creationId xmlns:a16="http://schemas.microsoft.com/office/drawing/2014/main" id="{DBEA9E73-B545-4626-B8EC-F4518835DF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50" y="1580"/>
                  <a:ext cx="2100" cy="1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429" name="Picture 32" descr="Graphic2">
                  <a:extLst>
                    <a:ext uri="{FF2B5EF4-FFF2-40B4-BE49-F238E27FC236}">
                      <a16:creationId xmlns:a16="http://schemas.microsoft.com/office/drawing/2014/main" id="{5DE6BFC0-3F18-41D4-A2C2-81B1E68148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9446">
                  <a:off x="2578" y="1812"/>
                  <a:ext cx="822" cy="6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4427" name="Picture 33" descr="remote-silver-green">
                <a:extLst>
                  <a:ext uri="{FF2B5EF4-FFF2-40B4-BE49-F238E27FC236}">
                    <a16:creationId xmlns:a16="http://schemas.microsoft.com/office/drawing/2014/main" id="{2874DF4A-30DC-4CB4-A797-4134D36BCF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657733">
                <a:off x="1365" y="2864"/>
                <a:ext cx="614" cy="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425" name="Line 40">
              <a:extLst>
                <a:ext uri="{FF2B5EF4-FFF2-40B4-BE49-F238E27FC236}">
                  <a16:creationId xmlns:a16="http://schemas.microsoft.com/office/drawing/2014/main" id="{9ADE3700-155C-4A8B-85D9-83756B337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2784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187" name="Group 43">
            <a:extLst>
              <a:ext uri="{FF2B5EF4-FFF2-40B4-BE49-F238E27FC236}">
                <a16:creationId xmlns:a16="http://schemas.microsoft.com/office/drawing/2014/main" id="{078B921D-B512-4384-9CD2-6CC83F407AE4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438400"/>
            <a:ext cx="1524000" cy="1371600"/>
            <a:chOff x="576" y="1536"/>
            <a:chExt cx="960" cy="864"/>
          </a:xfrm>
        </p:grpSpPr>
        <p:grpSp>
          <p:nvGrpSpPr>
            <p:cNvPr id="14417" name="Group 23">
              <a:extLst>
                <a:ext uri="{FF2B5EF4-FFF2-40B4-BE49-F238E27FC236}">
                  <a16:creationId xmlns:a16="http://schemas.microsoft.com/office/drawing/2014/main" id="{14C16143-238D-4286-9B7F-0C75C2ADAF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536"/>
              <a:ext cx="720" cy="545"/>
              <a:chOff x="285" y="1495"/>
              <a:chExt cx="2519" cy="1889"/>
            </a:xfrm>
          </p:grpSpPr>
          <p:grpSp>
            <p:nvGrpSpPr>
              <p:cNvPr id="14420" name="Group 24">
                <a:extLst>
                  <a:ext uri="{FF2B5EF4-FFF2-40B4-BE49-F238E27FC236}">
                    <a16:creationId xmlns:a16="http://schemas.microsoft.com/office/drawing/2014/main" id="{A285C58C-0913-40E3-9557-833A6FA945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5" y="1495"/>
                <a:ext cx="2519" cy="1889"/>
                <a:chOff x="2050" y="1580"/>
                <a:chExt cx="2100" cy="1575"/>
              </a:xfrm>
            </p:grpSpPr>
            <p:pic>
              <p:nvPicPr>
                <p:cNvPr id="14422" name="Picture 25" descr="HP_startscreen">
                  <a:extLst>
                    <a:ext uri="{FF2B5EF4-FFF2-40B4-BE49-F238E27FC236}">
                      <a16:creationId xmlns:a16="http://schemas.microsoft.com/office/drawing/2014/main" id="{DFD8B9E2-8B3E-4D08-B83E-D524386C2B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50" y="1580"/>
                  <a:ext cx="2100" cy="15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423" name="Picture 26" descr="Graphic2">
                  <a:extLst>
                    <a:ext uri="{FF2B5EF4-FFF2-40B4-BE49-F238E27FC236}">
                      <a16:creationId xmlns:a16="http://schemas.microsoft.com/office/drawing/2014/main" id="{924D63DD-6D6C-4E7B-849B-B46DE68858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9446">
                  <a:off x="2578" y="1812"/>
                  <a:ext cx="822" cy="6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4421" name="Picture 27" descr="remote-silver-green">
                <a:extLst>
                  <a:ext uri="{FF2B5EF4-FFF2-40B4-BE49-F238E27FC236}">
                    <a16:creationId xmlns:a16="http://schemas.microsoft.com/office/drawing/2014/main" id="{051C67B0-B838-449A-BD45-278743DDB4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657733">
                <a:off x="1365" y="2864"/>
                <a:ext cx="614" cy="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418" name="Text Box 28">
              <a:extLst>
                <a:ext uri="{FF2B5EF4-FFF2-40B4-BE49-F238E27FC236}">
                  <a16:creationId xmlns:a16="http://schemas.microsoft.com/office/drawing/2014/main" id="{7C4571B5-EF39-400A-B838-3C07554FF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064"/>
              <a:ext cx="9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</a:rPr>
                <a:t>Workstation</a:t>
              </a:r>
            </a:p>
          </p:txBody>
        </p:sp>
        <p:sp>
          <p:nvSpPr>
            <p:cNvPr id="14419" name="Line 41">
              <a:extLst>
                <a:ext uri="{FF2B5EF4-FFF2-40B4-BE49-F238E27FC236}">
                  <a16:creationId xmlns:a16="http://schemas.microsoft.com/office/drawing/2014/main" id="{2205F6C4-4D0B-4045-B245-34AB05A894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256"/>
              <a:ext cx="43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191" name="Group 47">
            <a:extLst>
              <a:ext uri="{FF2B5EF4-FFF2-40B4-BE49-F238E27FC236}">
                <a16:creationId xmlns:a16="http://schemas.microsoft.com/office/drawing/2014/main" id="{79D4965D-2674-4141-A974-492D06B0B252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514601"/>
            <a:ext cx="6324600" cy="3292475"/>
            <a:chOff x="336" y="1584"/>
            <a:chExt cx="3984" cy="2074"/>
          </a:xfrm>
        </p:grpSpPr>
        <p:sp>
          <p:nvSpPr>
            <p:cNvPr id="14414" name="Text Box 44">
              <a:extLst>
                <a:ext uri="{FF2B5EF4-FFF2-40B4-BE49-F238E27FC236}">
                  <a16:creationId xmlns:a16="http://schemas.microsoft.com/office/drawing/2014/main" id="{E8E81137-3FF0-4210-9665-877A823DD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216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9063" indent="-1190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1000">
                  <a:solidFill>
                    <a:srgbClr val="000000"/>
                  </a:solidFill>
                </a:rPr>
                <a:t>Weak passwords</a:t>
              </a:r>
            </a:p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1000">
                  <a:solidFill>
                    <a:srgbClr val="000000"/>
                  </a:solidFill>
                </a:rPr>
                <a:t>Missing Patches</a:t>
              </a:r>
            </a:p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1000">
                  <a:solidFill>
                    <a:srgbClr val="000000"/>
                  </a:solidFill>
                </a:rPr>
                <a:t>Misconfiguration</a:t>
              </a:r>
            </a:p>
          </p:txBody>
        </p:sp>
        <p:sp>
          <p:nvSpPr>
            <p:cNvPr id="14415" name="Text Box 45">
              <a:extLst>
                <a:ext uri="{FF2B5EF4-FFF2-40B4-BE49-F238E27FC236}">
                  <a16:creationId xmlns:a16="http://schemas.microsoft.com/office/drawing/2014/main" id="{724F5B30-CC25-44F4-B9A4-F5ED469FB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216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9063" indent="-1190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1000">
                  <a:solidFill>
                    <a:srgbClr val="000000"/>
                  </a:solidFill>
                </a:rPr>
                <a:t>Weak passwords</a:t>
              </a:r>
            </a:p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1000">
                  <a:solidFill>
                    <a:srgbClr val="000000"/>
                  </a:solidFill>
                </a:rPr>
                <a:t>Missing Patches</a:t>
              </a:r>
            </a:p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1000">
                  <a:solidFill>
                    <a:srgbClr val="000000"/>
                  </a:solidFill>
                </a:rPr>
                <a:t>Misconfiguration</a:t>
              </a:r>
            </a:p>
          </p:txBody>
        </p:sp>
        <p:sp>
          <p:nvSpPr>
            <p:cNvPr id="14416" name="Text Box 46">
              <a:extLst>
                <a:ext uri="{FF2B5EF4-FFF2-40B4-BE49-F238E27FC236}">
                  <a16:creationId xmlns:a16="http://schemas.microsoft.com/office/drawing/2014/main" id="{EFA70872-3F2A-4497-B1A1-F41E25DEF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84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9063" indent="-1190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1000">
                  <a:solidFill>
                    <a:srgbClr val="000000"/>
                  </a:solidFill>
                </a:rPr>
                <a:t>Weak passwords</a:t>
              </a:r>
            </a:p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1000">
                  <a:solidFill>
                    <a:srgbClr val="000000"/>
                  </a:solidFill>
                </a:rPr>
                <a:t>Missing Patches</a:t>
              </a:r>
            </a:p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1000">
                  <a:solidFill>
                    <a:srgbClr val="000000"/>
                  </a:solidFill>
                </a:rPr>
                <a:t>Misconfiguration</a:t>
              </a:r>
            </a:p>
          </p:txBody>
        </p:sp>
      </p:grpSp>
      <p:grpSp>
        <p:nvGrpSpPr>
          <p:cNvPr id="6249" name="Group 105">
            <a:extLst>
              <a:ext uri="{FF2B5EF4-FFF2-40B4-BE49-F238E27FC236}">
                <a16:creationId xmlns:a16="http://schemas.microsoft.com/office/drawing/2014/main" id="{13E6880B-E157-4D99-B56B-B046E2F17EBE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685800"/>
            <a:ext cx="2057400" cy="1752600"/>
            <a:chOff x="1104" y="432"/>
            <a:chExt cx="1296" cy="1104"/>
          </a:xfrm>
        </p:grpSpPr>
        <p:grpSp>
          <p:nvGrpSpPr>
            <p:cNvPr id="14408" name="Group 81">
              <a:extLst>
                <a:ext uri="{FF2B5EF4-FFF2-40B4-BE49-F238E27FC236}">
                  <a16:creationId xmlns:a16="http://schemas.microsoft.com/office/drawing/2014/main" id="{66EB0691-D77E-444F-8DAB-F716890E45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432"/>
              <a:ext cx="1056" cy="711"/>
              <a:chOff x="1344" y="480"/>
              <a:chExt cx="1056" cy="711"/>
            </a:xfrm>
          </p:grpSpPr>
          <p:grpSp>
            <p:nvGrpSpPr>
              <p:cNvPr id="14410" name="Group 75">
                <a:extLst>
                  <a:ext uri="{FF2B5EF4-FFF2-40B4-BE49-F238E27FC236}">
                    <a16:creationId xmlns:a16="http://schemas.microsoft.com/office/drawing/2014/main" id="{0883839B-AA12-4D30-A977-EA57CA4991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480"/>
                <a:ext cx="1008" cy="711"/>
                <a:chOff x="1344" y="480"/>
                <a:chExt cx="1008" cy="711"/>
              </a:xfrm>
            </p:grpSpPr>
            <p:pic>
              <p:nvPicPr>
                <p:cNvPr id="14412" name="Picture 53" descr="Compaq Proliant 32-way">
                  <a:extLst>
                    <a:ext uri="{FF2B5EF4-FFF2-40B4-BE49-F238E27FC236}">
                      <a16:creationId xmlns:a16="http://schemas.microsoft.com/office/drawing/2014/main" id="{812F5C7C-6B51-4C0C-AB00-C39C43038A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4" y="480"/>
                  <a:ext cx="233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413" name="Text Box 62">
                  <a:extLst>
                    <a:ext uri="{FF2B5EF4-FFF2-40B4-BE49-F238E27FC236}">
                      <a16:creationId xmlns:a16="http://schemas.microsoft.com/office/drawing/2014/main" id="{4BC49664-98F9-4B58-ACDE-DA2C571EF8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960"/>
                  <a:ext cx="100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 altLang="en-US">
                      <a:solidFill>
                        <a:srgbClr val="000000"/>
                      </a:solidFill>
                    </a:rPr>
                    <a:t>Print Server</a:t>
                  </a:r>
                </a:p>
              </p:txBody>
            </p:sp>
          </p:grpSp>
          <p:sp>
            <p:nvSpPr>
              <p:cNvPr id="14411" name="Text Box 76">
                <a:extLst>
                  <a:ext uri="{FF2B5EF4-FFF2-40B4-BE49-F238E27FC236}">
                    <a16:creationId xmlns:a16="http://schemas.microsoft.com/office/drawing/2014/main" id="{64E1E0C4-6238-4E67-8C5A-33F49B8B3E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576"/>
                <a:ext cx="576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19063" indent="-11906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Weak passwords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Missing Patches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Misconfiguration</a:t>
                </a:r>
              </a:p>
            </p:txBody>
          </p:sp>
        </p:grpSp>
        <p:sp>
          <p:nvSpPr>
            <p:cNvPr id="14409" name="Line 91">
              <a:extLst>
                <a:ext uri="{FF2B5EF4-FFF2-40B4-BE49-F238E27FC236}">
                  <a16:creationId xmlns:a16="http://schemas.microsoft.com/office/drawing/2014/main" id="{AA43582E-FC6C-4336-8129-7E2BBDC1B4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104"/>
              <a:ext cx="38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250" name="Group 106">
            <a:extLst>
              <a:ext uri="{FF2B5EF4-FFF2-40B4-BE49-F238E27FC236}">
                <a16:creationId xmlns:a16="http://schemas.microsoft.com/office/drawing/2014/main" id="{5CC9FA24-31A1-48ED-885F-659FA89FD2B0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685800"/>
            <a:ext cx="3505200" cy="1828800"/>
            <a:chOff x="1248" y="432"/>
            <a:chExt cx="2208" cy="1152"/>
          </a:xfrm>
        </p:grpSpPr>
        <p:grpSp>
          <p:nvGrpSpPr>
            <p:cNvPr id="14402" name="Group 82">
              <a:extLst>
                <a:ext uri="{FF2B5EF4-FFF2-40B4-BE49-F238E27FC236}">
                  <a16:creationId xmlns:a16="http://schemas.microsoft.com/office/drawing/2014/main" id="{AA3115F4-ECF5-46AF-80BE-FB8A54F061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432"/>
              <a:ext cx="1056" cy="711"/>
              <a:chOff x="2400" y="432"/>
              <a:chExt cx="1056" cy="711"/>
            </a:xfrm>
          </p:grpSpPr>
          <p:grpSp>
            <p:nvGrpSpPr>
              <p:cNvPr id="14404" name="Group 71">
                <a:extLst>
                  <a:ext uri="{FF2B5EF4-FFF2-40B4-BE49-F238E27FC236}">
                    <a16:creationId xmlns:a16="http://schemas.microsoft.com/office/drawing/2014/main" id="{B66319DA-C266-4E72-9901-1CCDF261E7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432"/>
                <a:ext cx="1008" cy="711"/>
                <a:chOff x="2400" y="432"/>
                <a:chExt cx="1008" cy="711"/>
              </a:xfrm>
            </p:grpSpPr>
            <p:pic>
              <p:nvPicPr>
                <p:cNvPr id="14406" name="Picture 63" descr="Compaq Proliant 32-way">
                  <a:extLst>
                    <a:ext uri="{FF2B5EF4-FFF2-40B4-BE49-F238E27FC236}">
                      <a16:creationId xmlns:a16="http://schemas.microsoft.com/office/drawing/2014/main" id="{D6C35FC3-1244-44B3-8AF6-44896264E7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0" y="432"/>
                  <a:ext cx="233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407" name="Text Box 64">
                  <a:extLst>
                    <a:ext uri="{FF2B5EF4-FFF2-40B4-BE49-F238E27FC236}">
                      <a16:creationId xmlns:a16="http://schemas.microsoft.com/office/drawing/2014/main" id="{8E4EDDBE-17AA-44DA-A65F-C0A6C99340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0" y="912"/>
                  <a:ext cx="100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 altLang="en-US">
                      <a:solidFill>
                        <a:srgbClr val="000000"/>
                      </a:solidFill>
                    </a:rPr>
                    <a:t>Updates</a:t>
                  </a:r>
                </a:p>
              </p:txBody>
            </p:sp>
          </p:grpSp>
          <p:sp>
            <p:nvSpPr>
              <p:cNvPr id="14405" name="Text Box 77">
                <a:extLst>
                  <a:ext uri="{FF2B5EF4-FFF2-40B4-BE49-F238E27FC236}">
                    <a16:creationId xmlns:a16="http://schemas.microsoft.com/office/drawing/2014/main" id="{519D3E7D-5965-41C5-9085-701CC0CC3F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528"/>
                <a:ext cx="576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19063" indent="-11906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Weak passwords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Missing Patches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Misconfiguration</a:t>
                </a:r>
              </a:p>
            </p:txBody>
          </p:sp>
        </p:grpSp>
        <p:sp>
          <p:nvSpPr>
            <p:cNvPr id="14403" name="Line 92">
              <a:extLst>
                <a:ext uri="{FF2B5EF4-FFF2-40B4-BE49-F238E27FC236}">
                  <a16:creationId xmlns:a16="http://schemas.microsoft.com/office/drawing/2014/main" id="{953E40FB-3FFC-42B2-A756-A11C49FA30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152"/>
              <a:ext cx="12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251" name="Group 107">
            <a:extLst>
              <a:ext uri="{FF2B5EF4-FFF2-40B4-BE49-F238E27FC236}">
                <a16:creationId xmlns:a16="http://schemas.microsoft.com/office/drawing/2014/main" id="{132B6523-ED60-453C-85A5-18CFC32AE0AD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685800"/>
            <a:ext cx="4572000" cy="1828800"/>
            <a:chOff x="1392" y="432"/>
            <a:chExt cx="2880" cy="1152"/>
          </a:xfrm>
        </p:grpSpPr>
        <p:grpSp>
          <p:nvGrpSpPr>
            <p:cNvPr id="14396" name="Group 83">
              <a:extLst>
                <a:ext uri="{FF2B5EF4-FFF2-40B4-BE49-F238E27FC236}">
                  <a16:creationId xmlns:a16="http://schemas.microsoft.com/office/drawing/2014/main" id="{665920C8-13AC-4461-BF67-81537363FC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432"/>
              <a:ext cx="912" cy="711"/>
              <a:chOff x="3360" y="432"/>
              <a:chExt cx="912" cy="711"/>
            </a:xfrm>
          </p:grpSpPr>
          <p:grpSp>
            <p:nvGrpSpPr>
              <p:cNvPr id="14398" name="Group 72">
                <a:extLst>
                  <a:ext uri="{FF2B5EF4-FFF2-40B4-BE49-F238E27FC236}">
                    <a16:creationId xmlns:a16="http://schemas.microsoft.com/office/drawing/2014/main" id="{6310E5B7-7FA1-41B0-8E47-6359E92B56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432"/>
                <a:ext cx="624" cy="711"/>
                <a:chOff x="3360" y="432"/>
                <a:chExt cx="624" cy="711"/>
              </a:xfrm>
            </p:grpSpPr>
            <p:pic>
              <p:nvPicPr>
                <p:cNvPr id="14400" name="Picture 65" descr="Compaq Proliant 32-way">
                  <a:extLst>
                    <a:ext uri="{FF2B5EF4-FFF2-40B4-BE49-F238E27FC236}">
                      <a16:creationId xmlns:a16="http://schemas.microsoft.com/office/drawing/2014/main" id="{EEE82687-8B34-4298-9540-541ED2ABF9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56" y="432"/>
                  <a:ext cx="233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401" name="Text Box 66">
                  <a:extLst>
                    <a:ext uri="{FF2B5EF4-FFF2-40B4-BE49-F238E27FC236}">
                      <a16:creationId xmlns:a16="http://schemas.microsoft.com/office/drawing/2014/main" id="{76BA7288-2EEC-4D4E-92E0-D189B967B5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60" y="912"/>
                  <a:ext cx="62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 altLang="en-US">
                      <a:solidFill>
                        <a:srgbClr val="000000"/>
                      </a:solidFill>
                    </a:rPr>
                    <a:t>SMS</a:t>
                  </a:r>
                </a:p>
              </p:txBody>
            </p:sp>
          </p:grpSp>
          <p:sp>
            <p:nvSpPr>
              <p:cNvPr id="14399" name="Text Box 78">
                <a:extLst>
                  <a:ext uri="{FF2B5EF4-FFF2-40B4-BE49-F238E27FC236}">
                    <a16:creationId xmlns:a16="http://schemas.microsoft.com/office/drawing/2014/main" id="{CBACFB7B-7730-4F8C-9335-4B429221BA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528"/>
                <a:ext cx="576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19063" indent="-11906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Weak passwords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Missing Patches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Misconfiguration</a:t>
                </a:r>
              </a:p>
            </p:txBody>
          </p:sp>
        </p:grpSp>
        <p:sp>
          <p:nvSpPr>
            <p:cNvPr id="14397" name="Line 93">
              <a:extLst>
                <a:ext uri="{FF2B5EF4-FFF2-40B4-BE49-F238E27FC236}">
                  <a16:creationId xmlns:a16="http://schemas.microsoft.com/office/drawing/2014/main" id="{D2D2BDAF-D501-4655-99A6-1298699E79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1104"/>
              <a:ext cx="196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252" name="Group 108">
            <a:extLst>
              <a:ext uri="{FF2B5EF4-FFF2-40B4-BE49-F238E27FC236}">
                <a16:creationId xmlns:a16="http://schemas.microsoft.com/office/drawing/2014/main" id="{8FDF3768-CC78-4A1E-B7B3-09B5E6840B24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685800"/>
            <a:ext cx="6248400" cy="1828800"/>
            <a:chOff x="1488" y="432"/>
            <a:chExt cx="3936" cy="1152"/>
          </a:xfrm>
        </p:grpSpPr>
        <p:grpSp>
          <p:nvGrpSpPr>
            <p:cNvPr id="14390" name="Group 84">
              <a:extLst>
                <a:ext uri="{FF2B5EF4-FFF2-40B4-BE49-F238E27FC236}">
                  <a16:creationId xmlns:a16="http://schemas.microsoft.com/office/drawing/2014/main" id="{D1CDED9A-72C1-4437-B54D-B480B38B14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432"/>
              <a:ext cx="960" cy="711"/>
              <a:chOff x="4464" y="432"/>
              <a:chExt cx="960" cy="711"/>
            </a:xfrm>
          </p:grpSpPr>
          <p:grpSp>
            <p:nvGrpSpPr>
              <p:cNvPr id="14392" name="Group 73">
                <a:extLst>
                  <a:ext uri="{FF2B5EF4-FFF2-40B4-BE49-F238E27FC236}">
                    <a16:creationId xmlns:a16="http://schemas.microsoft.com/office/drawing/2014/main" id="{80B1B619-23E0-448C-A39D-9BF2B8F37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4" y="432"/>
                <a:ext cx="624" cy="711"/>
                <a:chOff x="4080" y="432"/>
                <a:chExt cx="624" cy="711"/>
              </a:xfrm>
            </p:grpSpPr>
            <p:pic>
              <p:nvPicPr>
                <p:cNvPr id="14394" name="Picture 67" descr="Compaq Proliant 32-way">
                  <a:extLst>
                    <a:ext uri="{FF2B5EF4-FFF2-40B4-BE49-F238E27FC236}">
                      <a16:creationId xmlns:a16="http://schemas.microsoft.com/office/drawing/2014/main" id="{D63CAF93-B3E3-48E3-BCF1-48BF6FBDAF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76" y="432"/>
                  <a:ext cx="233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95" name="Text Box 68">
                  <a:extLst>
                    <a:ext uri="{FF2B5EF4-FFF2-40B4-BE49-F238E27FC236}">
                      <a16:creationId xmlns:a16="http://schemas.microsoft.com/office/drawing/2014/main" id="{914923D1-AD5F-4708-AFE1-C7E799F95A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80" y="912"/>
                  <a:ext cx="62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 altLang="en-US">
                      <a:solidFill>
                        <a:srgbClr val="000000"/>
                      </a:solidFill>
                    </a:rPr>
                    <a:t>AV</a:t>
                  </a:r>
                </a:p>
              </p:txBody>
            </p:sp>
          </p:grpSp>
          <p:sp>
            <p:nvSpPr>
              <p:cNvPr id="14393" name="Text Box 80">
                <a:extLst>
                  <a:ext uri="{FF2B5EF4-FFF2-40B4-BE49-F238E27FC236}">
                    <a16:creationId xmlns:a16="http://schemas.microsoft.com/office/drawing/2014/main" id="{088342C5-8F4E-415D-A4D1-98E0AEB50B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8" y="480"/>
                <a:ext cx="576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19063" indent="-11906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Weak passwords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Missing Patches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Misconfiguration</a:t>
                </a:r>
              </a:p>
            </p:txBody>
          </p:sp>
        </p:grpSp>
        <p:sp>
          <p:nvSpPr>
            <p:cNvPr id="14391" name="Line 94">
              <a:extLst>
                <a:ext uri="{FF2B5EF4-FFF2-40B4-BE49-F238E27FC236}">
                  <a16:creationId xmlns:a16="http://schemas.microsoft.com/office/drawing/2014/main" id="{56410502-6174-41AB-96F4-66406D172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960"/>
              <a:ext cx="29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253" name="Group 109">
            <a:extLst>
              <a:ext uri="{FF2B5EF4-FFF2-40B4-BE49-F238E27FC236}">
                <a16:creationId xmlns:a16="http://schemas.microsoft.com/office/drawing/2014/main" id="{CADDF88C-705E-42C0-9A87-9178C2567E03}"/>
              </a:ext>
            </a:extLst>
          </p:cNvPr>
          <p:cNvGrpSpPr>
            <a:grpSpLocks/>
          </p:cNvGrpSpPr>
          <p:nvPr/>
        </p:nvGrpSpPr>
        <p:grpSpPr bwMode="auto">
          <a:xfrm>
            <a:off x="3630614" y="2057401"/>
            <a:ext cx="6351587" cy="1825625"/>
            <a:chOff x="1327" y="1296"/>
            <a:chExt cx="4001" cy="1150"/>
          </a:xfrm>
        </p:grpSpPr>
        <p:grpSp>
          <p:nvGrpSpPr>
            <p:cNvPr id="14384" name="Group 85">
              <a:extLst>
                <a:ext uri="{FF2B5EF4-FFF2-40B4-BE49-F238E27FC236}">
                  <a16:creationId xmlns:a16="http://schemas.microsoft.com/office/drawing/2014/main" id="{BC782064-B7E3-45F2-AB70-E4194CAC3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1296"/>
              <a:ext cx="864" cy="711"/>
              <a:chOff x="4608" y="1296"/>
              <a:chExt cx="864" cy="711"/>
            </a:xfrm>
          </p:grpSpPr>
          <p:grpSp>
            <p:nvGrpSpPr>
              <p:cNvPr id="14386" name="Group 74">
                <a:extLst>
                  <a:ext uri="{FF2B5EF4-FFF2-40B4-BE49-F238E27FC236}">
                    <a16:creationId xmlns:a16="http://schemas.microsoft.com/office/drawing/2014/main" id="{C98E6362-B9B7-4D8C-96CB-56CEFA1305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08" y="1296"/>
                <a:ext cx="864" cy="711"/>
                <a:chOff x="4608" y="432"/>
                <a:chExt cx="864" cy="711"/>
              </a:xfrm>
            </p:grpSpPr>
            <p:pic>
              <p:nvPicPr>
                <p:cNvPr id="14388" name="Picture 69" descr="Compaq Proliant 32-way">
                  <a:extLst>
                    <a:ext uri="{FF2B5EF4-FFF2-40B4-BE49-F238E27FC236}">
                      <a16:creationId xmlns:a16="http://schemas.microsoft.com/office/drawing/2014/main" id="{F219E26F-A4D2-4341-981D-2EA712054D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4" y="432"/>
                  <a:ext cx="233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89" name="Text Box 70">
                  <a:extLst>
                    <a:ext uri="{FF2B5EF4-FFF2-40B4-BE49-F238E27FC236}">
                      <a16:creationId xmlns:a16="http://schemas.microsoft.com/office/drawing/2014/main" id="{A1F99E5C-40C4-498B-A93D-23D180D625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912"/>
                  <a:ext cx="86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 altLang="en-US">
                      <a:solidFill>
                        <a:srgbClr val="000000"/>
                      </a:solidFill>
                    </a:rPr>
                    <a:t>Monitoring</a:t>
                  </a:r>
                </a:p>
              </p:txBody>
            </p:sp>
          </p:grpSp>
          <p:sp>
            <p:nvSpPr>
              <p:cNvPr id="14387" name="Text Box 79">
                <a:extLst>
                  <a:ext uri="{FF2B5EF4-FFF2-40B4-BE49-F238E27FC236}">
                    <a16:creationId xmlns:a16="http://schemas.microsoft.com/office/drawing/2014/main" id="{DEC5C617-042B-466B-B91B-63ACCC467C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1392"/>
                <a:ext cx="576" cy="2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19063" indent="-11906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Weak passwords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Missing Patches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Misconfiguration</a:t>
                </a:r>
              </a:p>
            </p:txBody>
          </p:sp>
        </p:grpSp>
        <p:sp>
          <p:nvSpPr>
            <p:cNvPr id="14385" name="Freeform 97">
              <a:extLst>
                <a:ext uri="{FF2B5EF4-FFF2-40B4-BE49-F238E27FC236}">
                  <a16:creationId xmlns:a16="http://schemas.microsoft.com/office/drawing/2014/main" id="{078E5D99-AC5D-44E2-969F-F8149E042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" y="1553"/>
              <a:ext cx="3106" cy="893"/>
            </a:xfrm>
            <a:custGeom>
              <a:avLst/>
              <a:gdLst>
                <a:gd name="T0" fmla="*/ 0 w 3106"/>
                <a:gd name="T1" fmla="*/ 438 h 893"/>
                <a:gd name="T2" fmla="*/ 345 w 3106"/>
                <a:gd name="T3" fmla="*/ 463 h 893"/>
                <a:gd name="T4" fmla="*/ 420 w 3106"/>
                <a:gd name="T5" fmla="*/ 507 h 893"/>
                <a:gd name="T6" fmla="*/ 570 w 3106"/>
                <a:gd name="T7" fmla="*/ 607 h 893"/>
                <a:gd name="T8" fmla="*/ 777 w 3106"/>
                <a:gd name="T9" fmla="*/ 770 h 893"/>
                <a:gd name="T10" fmla="*/ 852 w 3106"/>
                <a:gd name="T11" fmla="*/ 782 h 893"/>
                <a:gd name="T12" fmla="*/ 1071 w 3106"/>
                <a:gd name="T13" fmla="*/ 795 h 893"/>
                <a:gd name="T14" fmla="*/ 1221 w 3106"/>
                <a:gd name="T15" fmla="*/ 814 h 893"/>
                <a:gd name="T16" fmla="*/ 1384 w 3106"/>
                <a:gd name="T17" fmla="*/ 839 h 893"/>
                <a:gd name="T18" fmla="*/ 1572 w 3106"/>
                <a:gd name="T19" fmla="*/ 851 h 893"/>
                <a:gd name="T20" fmla="*/ 1847 w 3106"/>
                <a:gd name="T21" fmla="*/ 870 h 893"/>
                <a:gd name="T22" fmla="*/ 2110 w 3106"/>
                <a:gd name="T23" fmla="*/ 845 h 893"/>
                <a:gd name="T24" fmla="*/ 2192 w 3106"/>
                <a:gd name="T25" fmla="*/ 814 h 893"/>
                <a:gd name="T26" fmla="*/ 2311 w 3106"/>
                <a:gd name="T27" fmla="*/ 770 h 893"/>
                <a:gd name="T28" fmla="*/ 2323 w 3106"/>
                <a:gd name="T29" fmla="*/ 751 h 893"/>
                <a:gd name="T30" fmla="*/ 2342 w 3106"/>
                <a:gd name="T31" fmla="*/ 732 h 893"/>
                <a:gd name="T32" fmla="*/ 2367 w 3106"/>
                <a:gd name="T33" fmla="*/ 632 h 893"/>
                <a:gd name="T34" fmla="*/ 2386 w 3106"/>
                <a:gd name="T35" fmla="*/ 519 h 893"/>
                <a:gd name="T36" fmla="*/ 2398 w 3106"/>
                <a:gd name="T37" fmla="*/ 394 h 893"/>
                <a:gd name="T38" fmla="*/ 2574 w 3106"/>
                <a:gd name="T39" fmla="*/ 275 h 893"/>
                <a:gd name="T40" fmla="*/ 2636 w 3106"/>
                <a:gd name="T41" fmla="*/ 219 h 893"/>
                <a:gd name="T42" fmla="*/ 2724 w 3106"/>
                <a:gd name="T43" fmla="*/ 144 h 893"/>
                <a:gd name="T44" fmla="*/ 2774 w 3106"/>
                <a:gd name="T45" fmla="*/ 94 h 893"/>
                <a:gd name="T46" fmla="*/ 3012 w 3106"/>
                <a:gd name="T47" fmla="*/ 25 h 893"/>
                <a:gd name="T48" fmla="*/ 3106 w 3106"/>
                <a:gd name="T49" fmla="*/ 0 h 89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106" h="893">
                  <a:moveTo>
                    <a:pt x="0" y="438"/>
                  </a:moveTo>
                  <a:cubicBezTo>
                    <a:pt x="124" y="458"/>
                    <a:pt x="198" y="459"/>
                    <a:pt x="345" y="463"/>
                  </a:cubicBezTo>
                  <a:cubicBezTo>
                    <a:pt x="397" y="501"/>
                    <a:pt x="372" y="487"/>
                    <a:pt x="420" y="507"/>
                  </a:cubicBezTo>
                  <a:cubicBezTo>
                    <a:pt x="467" y="554"/>
                    <a:pt x="528" y="565"/>
                    <a:pt x="570" y="607"/>
                  </a:cubicBezTo>
                  <a:cubicBezTo>
                    <a:pt x="632" y="669"/>
                    <a:pt x="704" y="722"/>
                    <a:pt x="777" y="770"/>
                  </a:cubicBezTo>
                  <a:cubicBezTo>
                    <a:pt x="798" y="784"/>
                    <a:pt x="827" y="780"/>
                    <a:pt x="852" y="782"/>
                  </a:cubicBezTo>
                  <a:cubicBezTo>
                    <a:pt x="925" y="787"/>
                    <a:pt x="998" y="790"/>
                    <a:pt x="1071" y="795"/>
                  </a:cubicBezTo>
                  <a:cubicBezTo>
                    <a:pt x="1127" y="806"/>
                    <a:pt x="1154" y="809"/>
                    <a:pt x="1221" y="814"/>
                  </a:cubicBezTo>
                  <a:cubicBezTo>
                    <a:pt x="1281" y="825"/>
                    <a:pt x="1321" y="834"/>
                    <a:pt x="1384" y="839"/>
                  </a:cubicBezTo>
                  <a:cubicBezTo>
                    <a:pt x="1459" y="863"/>
                    <a:pt x="1378" y="839"/>
                    <a:pt x="1572" y="851"/>
                  </a:cubicBezTo>
                  <a:cubicBezTo>
                    <a:pt x="1668" y="857"/>
                    <a:pt x="1731" y="867"/>
                    <a:pt x="1847" y="870"/>
                  </a:cubicBezTo>
                  <a:cubicBezTo>
                    <a:pt x="1941" y="893"/>
                    <a:pt x="2020" y="856"/>
                    <a:pt x="2110" y="845"/>
                  </a:cubicBezTo>
                  <a:cubicBezTo>
                    <a:pt x="2139" y="823"/>
                    <a:pt x="2156" y="821"/>
                    <a:pt x="2192" y="814"/>
                  </a:cubicBezTo>
                  <a:cubicBezTo>
                    <a:pt x="2229" y="795"/>
                    <a:pt x="2270" y="778"/>
                    <a:pt x="2311" y="770"/>
                  </a:cubicBezTo>
                  <a:cubicBezTo>
                    <a:pt x="2315" y="764"/>
                    <a:pt x="2318" y="757"/>
                    <a:pt x="2323" y="751"/>
                  </a:cubicBezTo>
                  <a:cubicBezTo>
                    <a:pt x="2329" y="744"/>
                    <a:pt x="2337" y="739"/>
                    <a:pt x="2342" y="732"/>
                  </a:cubicBezTo>
                  <a:cubicBezTo>
                    <a:pt x="2358" y="708"/>
                    <a:pt x="2362" y="660"/>
                    <a:pt x="2367" y="632"/>
                  </a:cubicBezTo>
                  <a:cubicBezTo>
                    <a:pt x="2371" y="589"/>
                    <a:pt x="2375" y="559"/>
                    <a:pt x="2386" y="519"/>
                  </a:cubicBezTo>
                  <a:cubicBezTo>
                    <a:pt x="2388" y="477"/>
                    <a:pt x="2372" y="427"/>
                    <a:pt x="2398" y="394"/>
                  </a:cubicBezTo>
                  <a:cubicBezTo>
                    <a:pt x="2458" y="319"/>
                    <a:pt x="2498" y="322"/>
                    <a:pt x="2574" y="275"/>
                  </a:cubicBezTo>
                  <a:cubicBezTo>
                    <a:pt x="2600" y="259"/>
                    <a:pt x="2611" y="235"/>
                    <a:pt x="2636" y="219"/>
                  </a:cubicBezTo>
                  <a:cubicBezTo>
                    <a:pt x="2662" y="185"/>
                    <a:pt x="2698" y="175"/>
                    <a:pt x="2724" y="144"/>
                  </a:cubicBezTo>
                  <a:cubicBezTo>
                    <a:pt x="2742" y="122"/>
                    <a:pt x="2745" y="103"/>
                    <a:pt x="2774" y="94"/>
                  </a:cubicBezTo>
                  <a:cubicBezTo>
                    <a:pt x="2842" y="47"/>
                    <a:pt x="2933" y="40"/>
                    <a:pt x="3012" y="25"/>
                  </a:cubicBezTo>
                  <a:cubicBezTo>
                    <a:pt x="3045" y="19"/>
                    <a:pt x="3081" y="23"/>
                    <a:pt x="310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254" name="Group 110">
            <a:extLst>
              <a:ext uri="{FF2B5EF4-FFF2-40B4-BE49-F238E27FC236}">
                <a16:creationId xmlns:a16="http://schemas.microsoft.com/office/drawing/2014/main" id="{3FE0AFF2-25DA-40A7-9BAA-808B17D601AE}"/>
              </a:ext>
            </a:extLst>
          </p:cNvPr>
          <p:cNvGrpSpPr>
            <a:grpSpLocks/>
          </p:cNvGrpSpPr>
          <p:nvPr/>
        </p:nvGrpSpPr>
        <p:grpSpPr bwMode="auto">
          <a:xfrm>
            <a:off x="3621088" y="3209926"/>
            <a:ext cx="6513512" cy="1177925"/>
            <a:chOff x="1321" y="2022"/>
            <a:chExt cx="4103" cy="742"/>
          </a:xfrm>
        </p:grpSpPr>
        <p:grpSp>
          <p:nvGrpSpPr>
            <p:cNvPr id="14378" name="Group 86">
              <a:extLst>
                <a:ext uri="{FF2B5EF4-FFF2-40B4-BE49-F238E27FC236}">
                  <a16:creationId xmlns:a16="http://schemas.microsoft.com/office/drawing/2014/main" id="{DDB0260D-57D4-4156-B56D-38F1553749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2064"/>
              <a:ext cx="960" cy="700"/>
              <a:chOff x="4608" y="1296"/>
              <a:chExt cx="864" cy="716"/>
            </a:xfrm>
          </p:grpSpPr>
          <p:grpSp>
            <p:nvGrpSpPr>
              <p:cNvPr id="14380" name="Group 87">
                <a:extLst>
                  <a:ext uri="{FF2B5EF4-FFF2-40B4-BE49-F238E27FC236}">
                    <a16:creationId xmlns:a16="http://schemas.microsoft.com/office/drawing/2014/main" id="{F402EE98-80FA-40E3-A6A0-5BA37A6C80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08" y="1296"/>
                <a:ext cx="864" cy="716"/>
                <a:chOff x="4608" y="432"/>
                <a:chExt cx="864" cy="716"/>
              </a:xfrm>
            </p:grpSpPr>
            <p:pic>
              <p:nvPicPr>
                <p:cNvPr id="14382" name="Picture 88" descr="Compaq Proliant 32-way">
                  <a:extLst>
                    <a:ext uri="{FF2B5EF4-FFF2-40B4-BE49-F238E27FC236}">
                      <a16:creationId xmlns:a16="http://schemas.microsoft.com/office/drawing/2014/main" id="{B50A0B71-310B-43BF-B2B1-B0EA04F8CD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4" y="432"/>
                  <a:ext cx="233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83" name="Text Box 89">
                  <a:extLst>
                    <a:ext uri="{FF2B5EF4-FFF2-40B4-BE49-F238E27FC236}">
                      <a16:creationId xmlns:a16="http://schemas.microsoft.com/office/drawing/2014/main" id="{BE08DC09-5D6E-42A8-850D-6E3CA19466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912"/>
                  <a:ext cx="864" cy="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 altLang="en-US">
                      <a:solidFill>
                        <a:srgbClr val="000000"/>
                      </a:solidFill>
                    </a:rPr>
                    <a:t>Login scripts</a:t>
                  </a:r>
                </a:p>
              </p:txBody>
            </p:sp>
          </p:grpSp>
          <p:sp>
            <p:nvSpPr>
              <p:cNvPr id="14381" name="Text Box 90">
                <a:extLst>
                  <a:ext uri="{FF2B5EF4-FFF2-40B4-BE49-F238E27FC236}">
                    <a16:creationId xmlns:a16="http://schemas.microsoft.com/office/drawing/2014/main" id="{5079477E-D331-4D8A-B340-0AF90C8A6D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1392"/>
                <a:ext cx="576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19063" indent="-11906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Weak passwords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Missing Patches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Misconfiguration</a:t>
                </a:r>
              </a:p>
            </p:txBody>
          </p:sp>
        </p:grpSp>
        <p:sp>
          <p:nvSpPr>
            <p:cNvPr id="14379" name="Freeform 98">
              <a:extLst>
                <a:ext uri="{FF2B5EF4-FFF2-40B4-BE49-F238E27FC236}">
                  <a16:creationId xmlns:a16="http://schemas.microsoft.com/office/drawing/2014/main" id="{86B34041-D017-4B2A-9F3A-4DFDEA1FA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1" y="2022"/>
              <a:ext cx="2993" cy="654"/>
            </a:xfrm>
            <a:custGeom>
              <a:avLst/>
              <a:gdLst>
                <a:gd name="T0" fmla="*/ 0 w 2993"/>
                <a:gd name="T1" fmla="*/ 0 h 654"/>
                <a:gd name="T2" fmla="*/ 213 w 2993"/>
                <a:gd name="T3" fmla="*/ 19 h 654"/>
                <a:gd name="T4" fmla="*/ 269 w 2993"/>
                <a:gd name="T5" fmla="*/ 63 h 654"/>
                <a:gd name="T6" fmla="*/ 326 w 2993"/>
                <a:gd name="T7" fmla="*/ 82 h 654"/>
                <a:gd name="T8" fmla="*/ 401 w 2993"/>
                <a:gd name="T9" fmla="*/ 144 h 654"/>
                <a:gd name="T10" fmla="*/ 438 w 2993"/>
                <a:gd name="T11" fmla="*/ 169 h 654"/>
                <a:gd name="T12" fmla="*/ 482 w 2993"/>
                <a:gd name="T13" fmla="*/ 201 h 654"/>
                <a:gd name="T14" fmla="*/ 520 w 2993"/>
                <a:gd name="T15" fmla="*/ 213 h 654"/>
                <a:gd name="T16" fmla="*/ 695 w 2993"/>
                <a:gd name="T17" fmla="*/ 269 h 654"/>
                <a:gd name="T18" fmla="*/ 820 w 2993"/>
                <a:gd name="T19" fmla="*/ 345 h 654"/>
                <a:gd name="T20" fmla="*/ 1190 w 2993"/>
                <a:gd name="T21" fmla="*/ 382 h 654"/>
                <a:gd name="T22" fmla="*/ 1315 w 2993"/>
                <a:gd name="T23" fmla="*/ 413 h 654"/>
                <a:gd name="T24" fmla="*/ 1384 w 2993"/>
                <a:gd name="T25" fmla="*/ 451 h 654"/>
                <a:gd name="T26" fmla="*/ 1446 w 2993"/>
                <a:gd name="T27" fmla="*/ 476 h 654"/>
                <a:gd name="T28" fmla="*/ 1515 w 2993"/>
                <a:gd name="T29" fmla="*/ 489 h 654"/>
                <a:gd name="T30" fmla="*/ 1722 w 2993"/>
                <a:gd name="T31" fmla="*/ 570 h 654"/>
                <a:gd name="T32" fmla="*/ 1966 w 2993"/>
                <a:gd name="T33" fmla="*/ 601 h 654"/>
                <a:gd name="T34" fmla="*/ 2523 w 2993"/>
                <a:gd name="T35" fmla="*/ 608 h 654"/>
                <a:gd name="T36" fmla="*/ 2636 w 2993"/>
                <a:gd name="T37" fmla="*/ 557 h 654"/>
                <a:gd name="T38" fmla="*/ 2667 w 2993"/>
                <a:gd name="T39" fmla="*/ 507 h 654"/>
                <a:gd name="T40" fmla="*/ 2705 w 2993"/>
                <a:gd name="T41" fmla="*/ 470 h 654"/>
                <a:gd name="T42" fmla="*/ 2767 w 2993"/>
                <a:gd name="T43" fmla="*/ 407 h 654"/>
                <a:gd name="T44" fmla="*/ 2780 w 2993"/>
                <a:gd name="T45" fmla="*/ 388 h 654"/>
                <a:gd name="T46" fmla="*/ 2786 w 2993"/>
                <a:gd name="T47" fmla="*/ 370 h 654"/>
                <a:gd name="T48" fmla="*/ 2911 w 2993"/>
                <a:gd name="T49" fmla="*/ 313 h 654"/>
                <a:gd name="T50" fmla="*/ 2993 w 2993"/>
                <a:gd name="T51" fmla="*/ 288 h 65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993" h="654">
                  <a:moveTo>
                    <a:pt x="0" y="0"/>
                  </a:moveTo>
                  <a:cubicBezTo>
                    <a:pt x="68" y="25"/>
                    <a:pt x="143" y="2"/>
                    <a:pt x="213" y="19"/>
                  </a:cubicBezTo>
                  <a:cubicBezTo>
                    <a:pt x="233" y="32"/>
                    <a:pt x="248" y="52"/>
                    <a:pt x="269" y="63"/>
                  </a:cubicBezTo>
                  <a:cubicBezTo>
                    <a:pt x="287" y="73"/>
                    <a:pt x="309" y="72"/>
                    <a:pt x="326" y="82"/>
                  </a:cubicBezTo>
                  <a:cubicBezTo>
                    <a:pt x="364" y="104"/>
                    <a:pt x="368" y="112"/>
                    <a:pt x="401" y="144"/>
                  </a:cubicBezTo>
                  <a:cubicBezTo>
                    <a:pt x="412" y="154"/>
                    <a:pt x="426" y="161"/>
                    <a:pt x="438" y="169"/>
                  </a:cubicBezTo>
                  <a:cubicBezTo>
                    <a:pt x="453" y="179"/>
                    <a:pt x="465" y="196"/>
                    <a:pt x="482" y="201"/>
                  </a:cubicBezTo>
                  <a:cubicBezTo>
                    <a:pt x="495" y="205"/>
                    <a:pt x="520" y="213"/>
                    <a:pt x="520" y="213"/>
                  </a:cubicBezTo>
                  <a:cubicBezTo>
                    <a:pt x="573" y="251"/>
                    <a:pt x="632" y="254"/>
                    <a:pt x="695" y="269"/>
                  </a:cubicBezTo>
                  <a:cubicBezTo>
                    <a:pt x="742" y="280"/>
                    <a:pt x="772" y="329"/>
                    <a:pt x="820" y="345"/>
                  </a:cubicBezTo>
                  <a:cubicBezTo>
                    <a:pt x="935" y="384"/>
                    <a:pt x="1073" y="379"/>
                    <a:pt x="1190" y="382"/>
                  </a:cubicBezTo>
                  <a:cubicBezTo>
                    <a:pt x="1232" y="392"/>
                    <a:pt x="1273" y="400"/>
                    <a:pt x="1315" y="413"/>
                  </a:cubicBezTo>
                  <a:cubicBezTo>
                    <a:pt x="1341" y="421"/>
                    <a:pt x="1358" y="443"/>
                    <a:pt x="1384" y="451"/>
                  </a:cubicBezTo>
                  <a:cubicBezTo>
                    <a:pt x="1405" y="466"/>
                    <a:pt x="1421" y="471"/>
                    <a:pt x="1446" y="476"/>
                  </a:cubicBezTo>
                  <a:cubicBezTo>
                    <a:pt x="1469" y="481"/>
                    <a:pt x="1515" y="489"/>
                    <a:pt x="1515" y="489"/>
                  </a:cubicBezTo>
                  <a:cubicBezTo>
                    <a:pt x="1580" y="527"/>
                    <a:pt x="1651" y="548"/>
                    <a:pt x="1722" y="570"/>
                  </a:cubicBezTo>
                  <a:cubicBezTo>
                    <a:pt x="1784" y="612"/>
                    <a:pt x="1905" y="599"/>
                    <a:pt x="1966" y="601"/>
                  </a:cubicBezTo>
                  <a:cubicBezTo>
                    <a:pt x="2156" y="654"/>
                    <a:pt x="2222" y="612"/>
                    <a:pt x="2523" y="608"/>
                  </a:cubicBezTo>
                  <a:cubicBezTo>
                    <a:pt x="2562" y="595"/>
                    <a:pt x="2599" y="576"/>
                    <a:pt x="2636" y="557"/>
                  </a:cubicBezTo>
                  <a:cubicBezTo>
                    <a:pt x="2648" y="541"/>
                    <a:pt x="2655" y="522"/>
                    <a:pt x="2667" y="507"/>
                  </a:cubicBezTo>
                  <a:cubicBezTo>
                    <a:pt x="2678" y="493"/>
                    <a:pt x="2705" y="470"/>
                    <a:pt x="2705" y="470"/>
                  </a:cubicBezTo>
                  <a:cubicBezTo>
                    <a:pt x="2715" y="437"/>
                    <a:pt x="2740" y="426"/>
                    <a:pt x="2767" y="407"/>
                  </a:cubicBezTo>
                  <a:cubicBezTo>
                    <a:pt x="2771" y="401"/>
                    <a:pt x="2776" y="395"/>
                    <a:pt x="2780" y="388"/>
                  </a:cubicBezTo>
                  <a:cubicBezTo>
                    <a:pt x="2783" y="382"/>
                    <a:pt x="2782" y="375"/>
                    <a:pt x="2786" y="370"/>
                  </a:cubicBezTo>
                  <a:cubicBezTo>
                    <a:pt x="2811" y="333"/>
                    <a:pt x="2872" y="321"/>
                    <a:pt x="2911" y="313"/>
                  </a:cubicBezTo>
                  <a:cubicBezTo>
                    <a:pt x="2941" y="307"/>
                    <a:pt x="2960" y="288"/>
                    <a:pt x="2993" y="28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263" name="Group 119">
            <a:extLst>
              <a:ext uri="{FF2B5EF4-FFF2-40B4-BE49-F238E27FC236}">
                <a16:creationId xmlns:a16="http://schemas.microsoft.com/office/drawing/2014/main" id="{E410EDA8-AC1E-47DE-8BEE-8CC1D4C6178E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914401"/>
            <a:ext cx="2057400" cy="900113"/>
            <a:chOff x="144" y="576"/>
            <a:chExt cx="1296" cy="567"/>
          </a:xfrm>
        </p:grpSpPr>
        <p:graphicFrame>
          <p:nvGraphicFramePr>
            <p:cNvPr id="14374" name="Object 113">
              <a:extLst>
                <a:ext uri="{FF2B5EF4-FFF2-40B4-BE49-F238E27FC236}">
                  <a16:creationId xmlns:a16="http://schemas.microsoft.com/office/drawing/2014/main" id="{F81AEDD2-EBF1-43C9-8B6E-CD4E5E635C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" y="576"/>
            <a:ext cx="26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" name="VISIO" r:id="rId13" imgW="1514856" imgH="1644396" progId="Visio.Drawing.6">
                    <p:embed/>
                  </p:oleObj>
                </mc:Choice>
                <mc:Fallback>
                  <p:oleObj name="VISIO" r:id="rId13" imgW="1514856" imgH="1644396" progId="Visio.Drawing.6">
                    <p:embed/>
                    <p:pic>
                      <p:nvPicPr>
                        <p:cNvPr id="14374" name="Object 113">
                          <a:extLst>
                            <a:ext uri="{FF2B5EF4-FFF2-40B4-BE49-F238E27FC236}">
                              <a16:creationId xmlns:a16="http://schemas.microsoft.com/office/drawing/2014/main" id="{F81AEDD2-EBF1-43C9-8B6E-CD4E5E635C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576"/>
                          <a:ext cx="26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5" name="Object 114">
              <a:extLst>
                <a:ext uri="{FF2B5EF4-FFF2-40B4-BE49-F238E27FC236}">
                  <a16:creationId xmlns:a16="http://schemas.microsoft.com/office/drawing/2014/main" id="{137FF2C4-52BC-4CE7-9EF6-41BACCEB0C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576"/>
            <a:ext cx="26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2" name="VISIO" r:id="rId14" imgW="1514856" imgH="1644396" progId="Visio.Drawing.6">
                    <p:embed/>
                  </p:oleObj>
                </mc:Choice>
                <mc:Fallback>
                  <p:oleObj name="VISIO" r:id="rId14" imgW="1514856" imgH="1644396" progId="Visio.Drawing.6">
                    <p:embed/>
                    <p:pic>
                      <p:nvPicPr>
                        <p:cNvPr id="14375" name="Object 114">
                          <a:extLst>
                            <a:ext uri="{FF2B5EF4-FFF2-40B4-BE49-F238E27FC236}">
                              <a16:creationId xmlns:a16="http://schemas.microsoft.com/office/drawing/2014/main" id="{137FF2C4-52BC-4CE7-9EF6-41BACCEB0C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576"/>
                          <a:ext cx="26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6" name="Object 115">
              <a:extLst>
                <a:ext uri="{FF2B5EF4-FFF2-40B4-BE49-F238E27FC236}">
                  <a16:creationId xmlns:a16="http://schemas.microsoft.com/office/drawing/2014/main" id="{0CB930F1-47EE-4009-AF54-E7FE865E01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576"/>
            <a:ext cx="26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" name="VISIO" r:id="rId15" imgW="1514856" imgH="1644396" progId="Visio.Drawing.6">
                    <p:embed/>
                  </p:oleObj>
                </mc:Choice>
                <mc:Fallback>
                  <p:oleObj name="VISIO" r:id="rId15" imgW="1514856" imgH="1644396" progId="Visio.Drawing.6">
                    <p:embed/>
                    <p:pic>
                      <p:nvPicPr>
                        <p:cNvPr id="14376" name="Object 115">
                          <a:extLst>
                            <a:ext uri="{FF2B5EF4-FFF2-40B4-BE49-F238E27FC236}">
                              <a16:creationId xmlns:a16="http://schemas.microsoft.com/office/drawing/2014/main" id="{0CB930F1-47EE-4009-AF54-E7FE865E01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576"/>
                          <a:ext cx="26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7" name="Text Box 116">
              <a:extLst>
                <a:ext uri="{FF2B5EF4-FFF2-40B4-BE49-F238E27FC236}">
                  <a16:creationId xmlns:a16="http://schemas.microsoft.com/office/drawing/2014/main" id="{710C0CE5-AC59-4225-8551-269C742B0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12"/>
              <a:ext cx="1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</a:rPr>
                <a:t>Admin #4, #5, #6</a:t>
              </a:r>
            </a:p>
          </p:txBody>
        </p:sp>
      </p:grpSp>
      <p:sp>
        <p:nvSpPr>
          <p:cNvPr id="6262" name="AutoShape 118">
            <a:extLst>
              <a:ext uri="{FF2B5EF4-FFF2-40B4-BE49-F238E27FC236}">
                <a16:creationId xmlns:a16="http://schemas.microsoft.com/office/drawing/2014/main" id="{51642B87-4175-461C-91FD-7F1075974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81400"/>
            <a:ext cx="1371600" cy="1371600"/>
          </a:xfrm>
          <a:prstGeom prst="cloudCallout">
            <a:avLst>
              <a:gd name="adj1" fmla="val 63542"/>
              <a:gd name="adj2" fmla="val 1967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Where do they log in?</a:t>
            </a:r>
          </a:p>
        </p:txBody>
      </p:sp>
      <p:grpSp>
        <p:nvGrpSpPr>
          <p:cNvPr id="6282" name="Group 138">
            <a:extLst>
              <a:ext uri="{FF2B5EF4-FFF2-40B4-BE49-F238E27FC236}">
                <a16:creationId xmlns:a16="http://schemas.microsoft.com/office/drawing/2014/main" id="{091A2288-E952-409A-B2DB-DF1A155776E8}"/>
              </a:ext>
            </a:extLst>
          </p:cNvPr>
          <p:cNvGrpSpPr>
            <a:grpSpLocks/>
          </p:cNvGrpSpPr>
          <p:nvPr/>
        </p:nvGrpSpPr>
        <p:grpSpPr bwMode="auto">
          <a:xfrm>
            <a:off x="1595439" y="1192213"/>
            <a:ext cx="8575675" cy="4405312"/>
            <a:chOff x="45" y="751"/>
            <a:chExt cx="5402" cy="2775"/>
          </a:xfrm>
        </p:grpSpPr>
        <p:grpSp>
          <p:nvGrpSpPr>
            <p:cNvPr id="14368" name="Group 129">
              <a:extLst>
                <a:ext uri="{FF2B5EF4-FFF2-40B4-BE49-F238E27FC236}">
                  <a16:creationId xmlns:a16="http://schemas.microsoft.com/office/drawing/2014/main" id="{73ED6C47-E58F-494C-B372-3E0A8B2F4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7" y="2826"/>
              <a:ext cx="960" cy="700"/>
              <a:chOff x="4608" y="1296"/>
              <a:chExt cx="864" cy="716"/>
            </a:xfrm>
          </p:grpSpPr>
          <p:grpSp>
            <p:nvGrpSpPr>
              <p:cNvPr id="14370" name="Group 130">
                <a:extLst>
                  <a:ext uri="{FF2B5EF4-FFF2-40B4-BE49-F238E27FC236}">
                    <a16:creationId xmlns:a16="http://schemas.microsoft.com/office/drawing/2014/main" id="{32BEC2F3-83C1-4BC4-A4B2-0128B020EF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08" y="1296"/>
                <a:ext cx="864" cy="716"/>
                <a:chOff x="4608" y="432"/>
                <a:chExt cx="864" cy="716"/>
              </a:xfrm>
            </p:grpSpPr>
            <p:pic>
              <p:nvPicPr>
                <p:cNvPr id="14372" name="Picture 131" descr="Compaq Proliant 32-way">
                  <a:extLst>
                    <a:ext uri="{FF2B5EF4-FFF2-40B4-BE49-F238E27FC236}">
                      <a16:creationId xmlns:a16="http://schemas.microsoft.com/office/drawing/2014/main" id="{51BF3567-8FA5-40F0-8BE4-9DB8AE2AD3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4" y="432"/>
                  <a:ext cx="233" cy="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73" name="Text Box 132">
                  <a:extLst>
                    <a:ext uri="{FF2B5EF4-FFF2-40B4-BE49-F238E27FC236}">
                      <a16:creationId xmlns:a16="http://schemas.microsoft.com/office/drawing/2014/main" id="{10153895-D49D-4F28-9EFB-4D13CD2010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08" y="912"/>
                  <a:ext cx="864" cy="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en-US" altLang="en-US">
                      <a:solidFill>
                        <a:srgbClr val="000000"/>
                      </a:solidFill>
                    </a:rPr>
                    <a:t>Lobby Kiosk</a:t>
                  </a:r>
                </a:p>
              </p:txBody>
            </p:sp>
          </p:grpSp>
          <p:sp>
            <p:nvSpPr>
              <p:cNvPr id="14371" name="Text Box 133">
                <a:extLst>
                  <a:ext uri="{FF2B5EF4-FFF2-40B4-BE49-F238E27FC236}">
                    <a16:creationId xmlns:a16="http://schemas.microsoft.com/office/drawing/2014/main" id="{548EC4E0-6F0C-47A3-8A36-6299C5F845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6" y="1392"/>
                <a:ext cx="576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19063" indent="-11906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Weak passwords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Missing Patches</a:t>
                </a:r>
              </a:p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altLang="en-US" sz="600">
                    <a:solidFill>
                      <a:srgbClr val="000000"/>
                    </a:solidFill>
                  </a:rPr>
                  <a:t>Misconfiguration</a:t>
                </a:r>
              </a:p>
            </p:txBody>
          </p:sp>
        </p:grpSp>
        <p:sp>
          <p:nvSpPr>
            <p:cNvPr id="14369" name="Freeform 137">
              <a:extLst>
                <a:ext uri="{FF2B5EF4-FFF2-40B4-BE49-F238E27FC236}">
                  <a16:creationId xmlns:a16="http://schemas.microsoft.com/office/drawing/2014/main" id="{B915BD83-F6AB-4BBC-A625-7F989DC1F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" y="751"/>
              <a:ext cx="4519" cy="2292"/>
            </a:xfrm>
            <a:custGeom>
              <a:avLst/>
              <a:gdLst>
                <a:gd name="T0" fmla="*/ 230 w 4519"/>
                <a:gd name="T1" fmla="*/ 0 h 2292"/>
                <a:gd name="T2" fmla="*/ 105 w 4519"/>
                <a:gd name="T3" fmla="*/ 38 h 2292"/>
                <a:gd name="T4" fmla="*/ 36 w 4519"/>
                <a:gd name="T5" fmla="*/ 144 h 2292"/>
                <a:gd name="T6" fmla="*/ 24 w 4519"/>
                <a:gd name="T7" fmla="*/ 395 h 2292"/>
                <a:gd name="T8" fmla="*/ 36 w 4519"/>
                <a:gd name="T9" fmla="*/ 464 h 2292"/>
                <a:gd name="T10" fmla="*/ 55 w 4519"/>
                <a:gd name="T11" fmla="*/ 470 h 2292"/>
                <a:gd name="T12" fmla="*/ 168 w 4519"/>
                <a:gd name="T13" fmla="*/ 495 h 2292"/>
                <a:gd name="T14" fmla="*/ 462 w 4519"/>
                <a:gd name="T15" fmla="*/ 489 h 2292"/>
                <a:gd name="T16" fmla="*/ 650 w 4519"/>
                <a:gd name="T17" fmla="*/ 451 h 2292"/>
                <a:gd name="T18" fmla="*/ 819 w 4519"/>
                <a:gd name="T19" fmla="*/ 457 h 2292"/>
                <a:gd name="T20" fmla="*/ 907 w 4519"/>
                <a:gd name="T21" fmla="*/ 489 h 2292"/>
                <a:gd name="T22" fmla="*/ 1501 w 4519"/>
                <a:gd name="T23" fmla="*/ 495 h 2292"/>
                <a:gd name="T24" fmla="*/ 1727 w 4519"/>
                <a:gd name="T25" fmla="*/ 501 h 2292"/>
                <a:gd name="T26" fmla="*/ 1833 w 4519"/>
                <a:gd name="T27" fmla="*/ 532 h 2292"/>
                <a:gd name="T28" fmla="*/ 1933 w 4519"/>
                <a:gd name="T29" fmla="*/ 570 h 2292"/>
                <a:gd name="T30" fmla="*/ 1965 w 4519"/>
                <a:gd name="T31" fmla="*/ 589 h 2292"/>
                <a:gd name="T32" fmla="*/ 1990 w 4519"/>
                <a:gd name="T33" fmla="*/ 595 h 2292"/>
                <a:gd name="T34" fmla="*/ 2065 w 4519"/>
                <a:gd name="T35" fmla="*/ 651 h 2292"/>
                <a:gd name="T36" fmla="*/ 2115 w 4519"/>
                <a:gd name="T37" fmla="*/ 745 h 2292"/>
                <a:gd name="T38" fmla="*/ 2178 w 4519"/>
                <a:gd name="T39" fmla="*/ 877 h 2292"/>
                <a:gd name="T40" fmla="*/ 2190 w 4519"/>
                <a:gd name="T41" fmla="*/ 914 h 2292"/>
                <a:gd name="T42" fmla="*/ 2196 w 4519"/>
                <a:gd name="T43" fmla="*/ 933 h 2292"/>
                <a:gd name="T44" fmla="*/ 2215 w 4519"/>
                <a:gd name="T45" fmla="*/ 1559 h 2292"/>
                <a:gd name="T46" fmla="*/ 2390 w 4519"/>
                <a:gd name="T47" fmla="*/ 1691 h 2292"/>
                <a:gd name="T48" fmla="*/ 2453 w 4519"/>
                <a:gd name="T49" fmla="*/ 1697 h 2292"/>
                <a:gd name="T50" fmla="*/ 2591 w 4519"/>
                <a:gd name="T51" fmla="*/ 1760 h 2292"/>
                <a:gd name="T52" fmla="*/ 2610 w 4519"/>
                <a:gd name="T53" fmla="*/ 1778 h 2292"/>
                <a:gd name="T54" fmla="*/ 2628 w 4519"/>
                <a:gd name="T55" fmla="*/ 1785 h 2292"/>
                <a:gd name="T56" fmla="*/ 2666 w 4519"/>
                <a:gd name="T57" fmla="*/ 1828 h 2292"/>
                <a:gd name="T58" fmla="*/ 2691 w 4519"/>
                <a:gd name="T59" fmla="*/ 1860 h 2292"/>
                <a:gd name="T60" fmla="*/ 2772 w 4519"/>
                <a:gd name="T61" fmla="*/ 1941 h 2292"/>
                <a:gd name="T62" fmla="*/ 2941 w 4519"/>
                <a:gd name="T63" fmla="*/ 2048 h 2292"/>
                <a:gd name="T64" fmla="*/ 2998 w 4519"/>
                <a:gd name="T65" fmla="*/ 2079 h 2292"/>
                <a:gd name="T66" fmla="*/ 3067 w 4519"/>
                <a:gd name="T67" fmla="*/ 2098 h 2292"/>
                <a:gd name="T68" fmla="*/ 3129 w 4519"/>
                <a:gd name="T69" fmla="*/ 2110 h 2292"/>
                <a:gd name="T70" fmla="*/ 3323 w 4519"/>
                <a:gd name="T71" fmla="*/ 2079 h 2292"/>
                <a:gd name="T72" fmla="*/ 3830 w 4519"/>
                <a:gd name="T73" fmla="*/ 2110 h 2292"/>
                <a:gd name="T74" fmla="*/ 4006 w 4519"/>
                <a:gd name="T75" fmla="*/ 2129 h 2292"/>
                <a:gd name="T76" fmla="*/ 4081 w 4519"/>
                <a:gd name="T77" fmla="*/ 2167 h 2292"/>
                <a:gd name="T78" fmla="*/ 4375 w 4519"/>
                <a:gd name="T79" fmla="*/ 2292 h 2292"/>
                <a:gd name="T80" fmla="*/ 4519 w 4519"/>
                <a:gd name="T81" fmla="*/ 2286 h 2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519" h="2292">
                  <a:moveTo>
                    <a:pt x="230" y="0"/>
                  </a:moveTo>
                  <a:cubicBezTo>
                    <a:pt x="198" y="34"/>
                    <a:pt x="148" y="24"/>
                    <a:pt x="105" y="38"/>
                  </a:cubicBezTo>
                  <a:cubicBezTo>
                    <a:pt x="79" y="72"/>
                    <a:pt x="61" y="110"/>
                    <a:pt x="36" y="144"/>
                  </a:cubicBezTo>
                  <a:cubicBezTo>
                    <a:pt x="0" y="258"/>
                    <a:pt x="9" y="91"/>
                    <a:pt x="24" y="395"/>
                  </a:cubicBezTo>
                  <a:cubicBezTo>
                    <a:pt x="25" y="418"/>
                    <a:pt x="24" y="444"/>
                    <a:pt x="36" y="464"/>
                  </a:cubicBezTo>
                  <a:cubicBezTo>
                    <a:pt x="39" y="470"/>
                    <a:pt x="49" y="468"/>
                    <a:pt x="55" y="470"/>
                  </a:cubicBezTo>
                  <a:cubicBezTo>
                    <a:pt x="93" y="480"/>
                    <a:pt x="130" y="486"/>
                    <a:pt x="168" y="495"/>
                  </a:cubicBezTo>
                  <a:cubicBezTo>
                    <a:pt x="266" y="493"/>
                    <a:pt x="364" y="493"/>
                    <a:pt x="462" y="489"/>
                  </a:cubicBezTo>
                  <a:cubicBezTo>
                    <a:pt x="523" y="487"/>
                    <a:pt x="589" y="458"/>
                    <a:pt x="650" y="451"/>
                  </a:cubicBezTo>
                  <a:cubicBezTo>
                    <a:pt x="706" y="453"/>
                    <a:pt x="763" y="449"/>
                    <a:pt x="819" y="457"/>
                  </a:cubicBezTo>
                  <a:cubicBezTo>
                    <a:pt x="953" y="476"/>
                    <a:pt x="801" y="487"/>
                    <a:pt x="907" y="489"/>
                  </a:cubicBezTo>
                  <a:cubicBezTo>
                    <a:pt x="1105" y="493"/>
                    <a:pt x="1303" y="493"/>
                    <a:pt x="1501" y="495"/>
                  </a:cubicBezTo>
                  <a:cubicBezTo>
                    <a:pt x="1576" y="497"/>
                    <a:pt x="1652" y="497"/>
                    <a:pt x="1727" y="501"/>
                  </a:cubicBezTo>
                  <a:cubicBezTo>
                    <a:pt x="1763" y="503"/>
                    <a:pt x="1797" y="526"/>
                    <a:pt x="1833" y="532"/>
                  </a:cubicBezTo>
                  <a:cubicBezTo>
                    <a:pt x="1863" y="553"/>
                    <a:pt x="1898" y="558"/>
                    <a:pt x="1933" y="570"/>
                  </a:cubicBezTo>
                  <a:cubicBezTo>
                    <a:pt x="1945" y="574"/>
                    <a:pt x="1954" y="584"/>
                    <a:pt x="1965" y="589"/>
                  </a:cubicBezTo>
                  <a:cubicBezTo>
                    <a:pt x="1973" y="592"/>
                    <a:pt x="1982" y="593"/>
                    <a:pt x="1990" y="595"/>
                  </a:cubicBezTo>
                  <a:cubicBezTo>
                    <a:pt x="2017" y="613"/>
                    <a:pt x="2041" y="629"/>
                    <a:pt x="2065" y="651"/>
                  </a:cubicBezTo>
                  <a:cubicBezTo>
                    <a:pt x="2077" y="689"/>
                    <a:pt x="2097" y="711"/>
                    <a:pt x="2115" y="745"/>
                  </a:cubicBezTo>
                  <a:cubicBezTo>
                    <a:pt x="2137" y="788"/>
                    <a:pt x="2150" y="837"/>
                    <a:pt x="2178" y="877"/>
                  </a:cubicBezTo>
                  <a:cubicBezTo>
                    <a:pt x="2182" y="889"/>
                    <a:pt x="2186" y="902"/>
                    <a:pt x="2190" y="914"/>
                  </a:cubicBezTo>
                  <a:cubicBezTo>
                    <a:pt x="2192" y="920"/>
                    <a:pt x="2196" y="933"/>
                    <a:pt x="2196" y="933"/>
                  </a:cubicBezTo>
                  <a:cubicBezTo>
                    <a:pt x="2203" y="1535"/>
                    <a:pt x="2142" y="1335"/>
                    <a:pt x="2215" y="1559"/>
                  </a:cubicBezTo>
                  <a:cubicBezTo>
                    <a:pt x="2226" y="1593"/>
                    <a:pt x="2353" y="1685"/>
                    <a:pt x="2390" y="1691"/>
                  </a:cubicBezTo>
                  <a:cubicBezTo>
                    <a:pt x="2411" y="1694"/>
                    <a:pt x="2432" y="1695"/>
                    <a:pt x="2453" y="1697"/>
                  </a:cubicBezTo>
                  <a:cubicBezTo>
                    <a:pt x="2506" y="1707"/>
                    <a:pt x="2541" y="1742"/>
                    <a:pt x="2591" y="1760"/>
                  </a:cubicBezTo>
                  <a:cubicBezTo>
                    <a:pt x="2597" y="1766"/>
                    <a:pt x="2603" y="1773"/>
                    <a:pt x="2610" y="1778"/>
                  </a:cubicBezTo>
                  <a:cubicBezTo>
                    <a:pt x="2615" y="1782"/>
                    <a:pt x="2623" y="1781"/>
                    <a:pt x="2628" y="1785"/>
                  </a:cubicBezTo>
                  <a:cubicBezTo>
                    <a:pt x="2642" y="1798"/>
                    <a:pt x="2652" y="1815"/>
                    <a:pt x="2666" y="1828"/>
                  </a:cubicBezTo>
                  <a:cubicBezTo>
                    <a:pt x="2677" y="1864"/>
                    <a:pt x="2663" y="1832"/>
                    <a:pt x="2691" y="1860"/>
                  </a:cubicBezTo>
                  <a:cubicBezTo>
                    <a:pt x="2720" y="1889"/>
                    <a:pt x="2735" y="1923"/>
                    <a:pt x="2772" y="1941"/>
                  </a:cubicBezTo>
                  <a:cubicBezTo>
                    <a:pt x="2809" y="1995"/>
                    <a:pt x="2886" y="2017"/>
                    <a:pt x="2941" y="2048"/>
                  </a:cubicBezTo>
                  <a:cubicBezTo>
                    <a:pt x="2966" y="2062"/>
                    <a:pt x="2965" y="2067"/>
                    <a:pt x="2998" y="2079"/>
                  </a:cubicBezTo>
                  <a:cubicBezTo>
                    <a:pt x="3020" y="2087"/>
                    <a:pt x="3044" y="2092"/>
                    <a:pt x="3067" y="2098"/>
                  </a:cubicBezTo>
                  <a:cubicBezTo>
                    <a:pt x="3087" y="2103"/>
                    <a:pt x="3129" y="2110"/>
                    <a:pt x="3129" y="2110"/>
                  </a:cubicBezTo>
                  <a:cubicBezTo>
                    <a:pt x="3203" y="2105"/>
                    <a:pt x="3254" y="2092"/>
                    <a:pt x="3323" y="2079"/>
                  </a:cubicBezTo>
                  <a:cubicBezTo>
                    <a:pt x="3494" y="2085"/>
                    <a:pt x="3659" y="2105"/>
                    <a:pt x="3830" y="2110"/>
                  </a:cubicBezTo>
                  <a:cubicBezTo>
                    <a:pt x="3889" y="2118"/>
                    <a:pt x="3947" y="2121"/>
                    <a:pt x="4006" y="2129"/>
                  </a:cubicBezTo>
                  <a:cubicBezTo>
                    <a:pt x="4031" y="2148"/>
                    <a:pt x="4051" y="2158"/>
                    <a:pt x="4081" y="2167"/>
                  </a:cubicBezTo>
                  <a:cubicBezTo>
                    <a:pt x="4171" y="2224"/>
                    <a:pt x="4271" y="2267"/>
                    <a:pt x="4375" y="2292"/>
                  </a:cubicBezTo>
                  <a:cubicBezTo>
                    <a:pt x="4465" y="2283"/>
                    <a:pt x="4417" y="2286"/>
                    <a:pt x="4519" y="228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286" name="Freeform 142">
            <a:extLst>
              <a:ext uri="{FF2B5EF4-FFF2-40B4-BE49-F238E27FC236}">
                <a16:creationId xmlns:a16="http://schemas.microsoft.com/office/drawing/2014/main" id="{4D2B28B8-116E-4C37-A68C-1AFD237C18D8}"/>
              </a:ext>
            </a:extLst>
          </p:cNvPr>
          <p:cNvSpPr>
            <a:spLocks/>
          </p:cNvSpPr>
          <p:nvPr/>
        </p:nvSpPr>
        <p:spPr bwMode="auto">
          <a:xfrm>
            <a:off x="2155826" y="1254125"/>
            <a:ext cx="6640513" cy="3562350"/>
          </a:xfrm>
          <a:custGeom>
            <a:avLst/>
            <a:gdLst>
              <a:gd name="T0" fmla="*/ 6640513 w 4183"/>
              <a:gd name="T1" fmla="*/ 3562350 h 2244"/>
              <a:gd name="T2" fmla="*/ 6215063 w 4183"/>
              <a:gd name="T3" fmla="*/ 3498850 h 2244"/>
              <a:gd name="T4" fmla="*/ 5961063 w 4183"/>
              <a:gd name="T5" fmla="*/ 3435350 h 2244"/>
              <a:gd name="T6" fmla="*/ 5811838 w 4183"/>
              <a:gd name="T7" fmla="*/ 3403600 h 2244"/>
              <a:gd name="T8" fmla="*/ 5470525 w 4183"/>
              <a:gd name="T9" fmla="*/ 3297238 h 2244"/>
              <a:gd name="T10" fmla="*/ 5280025 w 4183"/>
              <a:gd name="T11" fmla="*/ 3243263 h 2244"/>
              <a:gd name="T12" fmla="*/ 4503738 w 4183"/>
              <a:gd name="T13" fmla="*/ 3200400 h 2244"/>
              <a:gd name="T14" fmla="*/ 4322763 w 4183"/>
              <a:gd name="T15" fmla="*/ 3105150 h 2244"/>
              <a:gd name="T16" fmla="*/ 4173538 w 4183"/>
              <a:gd name="T17" fmla="*/ 3052763 h 2244"/>
              <a:gd name="T18" fmla="*/ 4025900 w 4183"/>
              <a:gd name="T19" fmla="*/ 2987675 h 2244"/>
              <a:gd name="T20" fmla="*/ 3865563 w 4183"/>
              <a:gd name="T21" fmla="*/ 2913063 h 2244"/>
              <a:gd name="T22" fmla="*/ 3716338 w 4183"/>
              <a:gd name="T23" fmla="*/ 2849563 h 2244"/>
              <a:gd name="T24" fmla="*/ 3514725 w 4183"/>
              <a:gd name="T25" fmla="*/ 2743200 h 2244"/>
              <a:gd name="T26" fmla="*/ 3419475 w 4183"/>
              <a:gd name="T27" fmla="*/ 2711450 h 2244"/>
              <a:gd name="T28" fmla="*/ 3238500 w 4183"/>
              <a:gd name="T29" fmla="*/ 2584450 h 2244"/>
              <a:gd name="T30" fmla="*/ 3163888 w 4183"/>
              <a:gd name="T31" fmla="*/ 2530475 h 2244"/>
              <a:gd name="T32" fmla="*/ 3078163 w 4183"/>
              <a:gd name="T33" fmla="*/ 2446338 h 2244"/>
              <a:gd name="T34" fmla="*/ 3014663 w 4183"/>
              <a:gd name="T35" fmla="*/ 2403475 h 2244"/>
              <a:gd name="T36" fmla="*/ 2951163 w 4183"/>
              <a:gd name="T37" fmla="*/ 2328863 h 2244"/>
              <a:gd name="T38" fmla="*/ 2801938 w 4183"/>
              <a:gd name="T39" fmla="*/ 2063750 h 2244"/>
              <a:gd name="T40" fmla="*/ 2867025 w 4183"/>
              <a:gd name="T41" fmla="*/ 1489075 h 2244"/>
              <a:gd name="T42" fmla="*/ 2855913 w 4183"/>
              <a:gd name="T43" fmla="*/ 1223963 h 2244"/>
              <a:gd name="T44" fmla="*/ 2620963 w 4183"/>
              <a:gd name="T45" fmla="*/ 1011238 h 2244"/>
              <a:gd name="T46" fmla="*/ 2335213 w 4183"/>
              <a:gd name="T47" fmla="*/ 882650 h 2244"/>
              <a:gd name="T48" fmla="*/ 2228850 w 4183"/>
              <a:gd name="T49" fmla="*/ 819150 h 2244"/>
              <a:gd name="T50" fmla="*/ 1685925 w 4183"/>
              <a:gd name="T51" fmla="*/ 733425 h 2244"/>
              <a:gd name="T52" fmla="*/ 1366838 w 4183"/>
              <a:gd name="T53" fmla="*/ 692150 h 2244"/>
              <a:gd name="T54" fmla="*/ 1185863 w 4183"/>
              <a:gd name="T55" fmla="*/ 649288 h 2244"/>
              <a:gd name="T56" fmla="*/ 1004888 w 4183"/>
              <a:gd name="T57" fmla="*/ 574675 h 2244"/>
              <a:gd name="T58" fmla="*/ 271463 w 4183"/>
              <a:gd name="T59" fmla="*/ 511175 h 2244"/>
              <a:gd name="T60" fmla="*/ 133350 w 4183"/>
              <a:gd name="T61" fmla="*/ 436563 h 2244"/>
              <a:gd name="T62" fmla="*/ 69850 w 4183"/>
              <a:gd name="T63" fmla="*/ 0 h 224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83" h="2244">
                <a:moveTo>
                  <a:pt x="4183" y="2244"/>
                </a:moveTo>
                <a:cubicBezTo>
                  <a:pt x="4080" y="2239"/>
                  <a:pt x="4009" y="2228"/>
                  <a:pt x="3915" y="2204"/>
                </a:cubicBezTo>
                <a:cubicBezTo>
                  <a:pt x="3884" y="2171"/>
                  <a:pt x="3796" y="2168"/>
                  <a:pt x="3755" y="2164"/>
                </a:cubicBezTo>
                <a:cubicBezTo>
                  <a:pt x="3724" y="2156"/>
                  <a:pt x="3692" y="2153"/>
                  <a:pt x="3661" y="2144"/>
                </a:cubicBezTo>
                <a:cubicBezTo>
                  <a:pt x="3586" y="2123"/>
                  <a:pt x="3524" y="2091"/>
                  <a:pt x="3446" y="2077"/>
                </a:cubicBezTo>
                <a:cubicBezTo>
                  <a:pt x="3406" y="2060"/>
                  <a:pt x="3368" y="2050"/>
                  <a:pt x="3326" y="2043"/>
                </a:cubicBezTo>
                <a:cubicBezTo>
                  <a:pt x="3168" y="1967"/>
                  <a:pt x="3100" y="2020"/>
                  <a:pt x="2837" y="2016"/>
                </a:cubicBezTo>
                <a:cubicBezTo>
                  <a:pt x="2794" y="2006"/>
                  <a:pt x="2761" y="1978"/>
                  <a:pt x="2723" y="1956"/>
                </a:cubicBezTo>
                <a:cubicBezTo>
                  <a:pt x="2694" y="1939"/>
                  <a:pt x="2662" y="1930"/>
                  <a:pt x="2629" y="1923"/>
                </a:cubicBezTo>
                <a:cubicBezTo>
                  <a:pt x="2601" y="1904"/>
                  <a:pt x="2567" y="1895"/>
                  <a:pt x="2536" y="1882"/>
                </a:cubicBezTo>
                <a:cubicBezTo>
                  <a:pt x="2498" y="1866"/>
                  <a:pt x="2476" y="1843"/>
                  <a:pt x="2435" y="1835"/>
                </a:cubicBezTo>
                <a:cubicBezTo>
                  <a:pt x="2402" y="1819"/>
                  <a:pt x="2377" y="1804"/>
                  <a:pt x="2341" y="1795"/>
                </a:cubicBezTo>
                <a:cubicBezTo>
                  <a:pt x="2296" y="1766"/>
                  <a:pt x="2265" y="1743"/>
                  <a:pt x="2214" y="1728"/>
                </a:cubicBezTo>
                <a:cubicBezTo>
                  <a:pt x="2194" y="1722"/>
                  <a:pt x="2154" y="1708"/>
                  <a:pt x="2154" y="1708"/>
                </a:cubicBezTo>
                <a:cubicBezTo>
                  <a:pt x="2120" y="1676"/>
                  <a:pt x="2085" y="1644"/>
                  <a:pt x="2040" y="1628"/>
                </a:cubicBezTo>
                <a:cubicBezTo>
                  <a:pt x="2024" y="1611"/>
                  <a:pt x="2015" y="1602"/>
                  <a:pt x="1993" y="1594"/>
                </a:cubicBezTo>
                <a:cubicBezTo>
                  <a:pt x="1979" y="1573"/>
                  <a:pt x="1959" y="1557"/>
                  <a:pt x="1939" y="1541"/>
                </a:cubicBezTo>
                <a:cubicBezTo>
                  <a:pt x="1926" y="1531"/>
                  <a:pt x="1899" y="1514"/>
                  <a:pt x="1899" y="1514"/>
                </a:cubicBezTo>
                <a:cubicBezTo>
                  <a:pt x="1863" y="1458"/>
                  <a:pt x="1918" y="1540"/>
                  <a:pt x="1859" y="1467"/>
                </a:cubicBezTo>
                <a:cubicBezTo>
                  <a:pt x="1819" y="1417"/>
                  <a:pt x="1786" y="1360"/>
                  <a:pt x="1765" y="1300"/>
                </a:cubicBezTo>
                <a:cubicBezTo>
                  <a:pt x="1770" y="1171"/>
                  <a:pt x="1787" y="1063"/>
                  <a:pt x="1806" y="938"/>
                </a:cubicBezTo>
                <a:cubicBezTo>
                  <a:pt x="1804" y="882"/>
                  <a:pt x="1803" y="827"/>
                  <a:pt x="1799" y="771"/>
                </a:cubicBezTo>
                <a:cubicBezTo>
                  <a:pt x="1795" y="719"/>
                  <a:pt x="1696" y="647"/>
                  <a:pt x="1651" y="637"/>
                </a:cubicBezTo>
                <a:cubicBezTo>
                  <a:pt x="1599" y="601"/>
                  <a:pt x="1533" y="573"/>
                  <a:pt x="1471" y="556"/>
                </a:cubicBezTo>
                <a:cubicBezTo>
                  <a:pt x="1446" y="540"/>
                  <a:pt x="1433" y="524"/>
                  <a:pt x="1404" y="516"/>
                </a:cubicBezTo>
                <a:cubicBezTo>
                  <a:pt x="1329" y="467"/>
                  <a:pt x="1135" y="465"/>
                  <a:pt x="1062" y="462"/>
                </a:cubicBezTo>
                <a:cubicBezTo>
                  <a:pt x="994" y="450"/>
                  <a:pt x="931" y="440"/>
                  <a:pt x="861" y="436"/>
                </a:cubicBezTo>
                <a:cubicBezTo>
                  <a:pt x="821" y="430"/>
                  <a:pt x="785" y="422"/>
                  <a:pt x="747" y="409"/>
                </a:cubicBezTo>
                <a:cubicBezTo>
                  <a:pt x="720" y="379"/>
                  <a:pt x="671" y="375"/>
                  <a:pt x="633" y="362"/>
                </a:cubicBezTo>
                <a:cubicBezTo>
                  <a:pt x="443" y="299"/>
                  <a:pt x="532" y="329"/>
                  <a:pt x="171" y="322"/>
                </a:cubicBezTo>
                <a:cubicBezTo>
                  <a:pt x="142" y="306"/>
                  <a:pt x="116" y="286"/>
                  <a:pt x="84" y="275"/>
                </a:cubicBezTo>
                <a:cubicBezTo>
                  <a:pt x="0" y="189"/>
                  <a:pt x="44" y="185"/>
                  <a:pt x="44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87" name="Freeform 143">
            <a:extLst>
              <a:ext uri="{FF2B5EF4-FFF2-40B4-BE49-F238E27FC236}">
                <a16:creationId xmlns:a16="http://schemas.microsoft.com/office/drawing/2014/main" id="{C88FF72C-7F45-4466-A581-3DC60CEEC3F4}"/>
              </a:ext>
            </a:extLst>
          </p:cNvPr>
          <p:cNvSpPr>
            <a:spLocks/>
          </p:cNvSpPr>
          <p:nvPr/>
        </p:nvSpPr>
        <p:spPr bwMode="auto">
          <a:xfrm>
            <a:off x="2236788" y="1190625"/>
            <a:ext cx="3454400" cy="787400"/>
          </a:xfrm>
          <a:custGeom>
            <a:avLst/>
            <a:gdLst>
              <a:gd name="T0" fmla="*/ 0 w 2176"/>
              <a:gd name="T1" fmla="*/ 106363 h 496"/>
              <a:gd name="T2" fmla="*/ 222250 w 2176"/>
              <a:gd name="T3" fmla="*/ 468313 h 496"/>
              <a:gd name="T4" fmla="*/ 350838 w 2176"/>
              <a:gd name="T5" fmla="*/ 617538 h 496"/>
              <a:gd name="T6" fmla="*/ 989013 w 2176"/>
              <a:gd name="T7" fmla="*/ 669925 h 496"/>
              <a:gd name="T8" fmla="*/ 1616075 w 2176"/>
              <a:gd name="T9" fmla="*/ 681038 h 496"/>
              <a:gd name="T10" fmla="*/ 2424113 w 2176"/>
              <a:gd name="T11" fmla="*/ 787400 h 496"/>
              <a:gd name="T12" fmla="*/ 2763838 w 2176"/>
              <a:gd name="T13" fmla="*/ 776288 h 496"/>
              <a:gd name="T14" fmla="*/ 2892425 w 2176"/>
              <a:gd name="T15" fmla="*/ 690563 h 496"/>
              <a:gd name="T16" fmla="*/ 3168650 w 2176"/>
              <a:gd name="T17" fmla="*/ 425450 h 496"/>
              <a:gd name="T18" fmla="*/ 3252788 w 2176"/>
              <a:gd name="T19" fmla="*/ 287338 h 496"/>
              <a:gd name="T20" fmla="*/ 3327400 w 2176"/>
              <a:gd name="T21" fmla="*/ 149225 h 496"/>
              <a:gd name="T22" fmla="*/ 3359150 w 2176"/>
              <a:gd name="T23" fmla="*/ 85725 h 496"/>
              <a:gd name="T24" fmla="*/ 3454400 w 2176"/>
              <a:gd name="T25" fmla="*/ 0 h 4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76" h="496">
                <a:moveTo>
                  <a:pt x="0" y="67"/>
                </a:moveTo>
                <a:cubicBezTo>
                  <a:pt x="13" y="183"/>
                  <a:pt x="74" y="212"/>
                  <a:pt x="140" y="295"/>
                </a:cubicBezTo>
                <a:cubicBezTo>
                  <a:pt x="154" y="312"/>
                  <a:pt x="199" y="387"/>
                  <a:pt x="221" y="389"/>
                </a:cubicBezTo>
                <a:cubicBezTo>
                  <a:pt x="360" y="401"/>
                  <a:pt x="480" y="419"/>
                  <a:pt x="623" y="422"/>
                </a:cubicBezTo>
                <a:cubicBezTo>
                  <a:pt x="755" y="425"/>
                  <a:pt x="886" y="427"/>
                  <a:pt x="1018" y="429"/>
                </a:cubicBezTo>
                <a:cubicBezTo>
                  <a:pt x="1186" y="466"/>
                  <a:pt x="1359" y="461"/>
                  <a:pt x="1527" y="496"/>
                </a:cubicBezTo>
                <a:cubicBezTo>
                  <a:pt x="1598" y="494"/>
                  <a:pt x="1670" y="495"/>
                  <a:pt x="1741" y="489"/>
                </a:cubicBezTo>
                <a:cubicBezTo>
                  <a:pt x="1770" y="487"/>
                  <a:pt x="1789" y="444"/>
                  <a:pt x="1822" y="435"/>
                </a:cubicBezTo>
                <a:cubicBezTo>
                  <a:pt x="1885" y="394"/>
                  <a:pt x="1953" y="330"/>
                  <a:pt x="1996" y="268"/>
                </a:cubicBezTo>
                <a:cubicBezTo>
                  <a:pt x="2010" y="222"/>
                  <a:pt x="2025" y="218"/>
                  <a:pt x="2049" y="181"/>
                </a:cubicBezTo>
                <a:cubicBezTo>
                  <a:pt x="2058" y="147"/>
                  <a:pt x="2085" y="126"/>
                  <a:pt x="2096" y="94"/>
                </a:cubicBezTo>
                <a:cubicBezTo>
                  <a:pt x="2101" y="78"/>
                  <a:pt x="2104" y="67"/>
                  <a:pt x="2116" y="54"/>
                </a:cubicBezTo>
                <a:cubicBezTo>
                  <a:pt x="2135" y="34"/>
                  <a:pt x="2165" y="26"/>
                  <a:pt x="2176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88" name="Freeform 144">
            <a:extLst>
              <a:ext uri="{FF2B5EF4-FFF2-40B4-BE49-F238E27FC236}">
                <a16:creationId xmlns:a16="http://schemas.microsoft.com/office/drawing/2014/main" id="{75161FB2-3B35-42DC-B531-0D8FC1206EEE}"/>
              </a:ext>
            </a:extLst>
          </p:cNvPr>
          <p:cNvSpPr>
            <a:spLocks/>
          </p:cNvSpPr>
          <p:nvPr/>
        </p:nvSpPr>
        <p:spPr bwMode="auto">
          <a:xfrm>
            <a:off x="2438400" y="1201739"/>
            <a:ext cx="3252788" cy="2073275"/>
          </a:xfrm>
          <a:custGeom>
            <a:avLst/>
            <a:gdLst>
              <a:gd name="T0" fmla="*/ 3252788 w 2049"/>
              <a:gd name="T1" fmla="*/ 0 h 1306"/>
              <a:gd name="T2" fmla="*/ 3125788 w 2049"/>
              <a:gd name="T3" fmla="*/ 233363 h 1306"/>
              <a:gd name="T4" fmla="*/ 2955925 w 2049"/>
              <a:gd name="T5" fmla="*/ 457200 h 1306"/>
              <a:gd name="T6" fmla="*/ 2913063 w 2049"/>
              <a:gd name="T7" fmla="*/ 541338 h 1306"/>
              <a:gd name="T8" fmla="*/ 2870200 w 2049"/>
              <a:gd name="T9" fmla="*/ 584200 h 1306"/>
              <a:gd name="T10" fmla="*/ 2754313 w 2049"/>
              <a:gd name="T11" fmla="*/ 765175 h 1306"/>
              <a:gd name="T12" fmla="*/ 2625725 w 2049"/>
              <a:gd name="T13" fmla="*/ 871538 h 1306"/>
              <a:gd name="T14" fmla="*/ 2551113 w 2049"/>
              <a:gd name="T15" fmla="*/ 935038 h 1306"/>
              <a:gd name="T16" fmla="*/ 2286000 w 2049"/>
              <a:gd name="T17" fmla="*/ 1052513 h 1306"/>
              <a:gd name="T18" fmla="*/ 1690688 w 2049"/>
              <a:gd name="T19" fmla="*/ 1147763 h 1306"/>
              <a:gd name="T20" fmla="*/ 1009650 w 2049"/>
              <a:gd name="T21" fmla="*/ 1179513 h 1306"/>
              <a:gd name="T22" fmla="*/ 946150 w 2049"/>
              <a:gd name="T23" fmla="*/ 1222375 h 1306"/>
              <a:gd name="T24" fmla="*/ 914400 w 2049"/>
              <a:gd name="T25" fmla="*/ 1243013 h 1306"/>
              <a:gd name="T26" fmla="*/ 287338 w 2049"/>
              <a:gd name="T27" fmla="*/ 1360488 h 1306"/>
              <a:gd name="T28" fmla="*/ 192088 w 2049"/>
              <a:gd name="T29" fmla="*/ 1392238 h 1306"/>
              <a:gd name="T30" fmla="*/ 95250 w 2049"/>
              <a:gd name="T31" fmla="*/ 1489075 h 1306"/>
              <a:gd name="T32" fmla="*/ 52388 w 2049"/>
              <a:gd name="T33" fmla="*/ 1593850 h 1306"/>
              <a:gd name="T34" fmla="*/ 0 w 2049"/>
              <a:gd name="T35" fmla="*/ 1774825 h 1306"/>
              <a:gd name="T36" fmla="*/ 11113 w 2049"/>
              <a:gd name="T37" fmla="*/ 1839913 h 1306"/>
              <a:gd name="T38" fmla="*/ 52388 w 2049"/>
              <a:gd name="T39" fmla="*/ 1860550 h 1306"/>
              <a:gd name="T40" fmla="*/ 265113 w 2049"/>
              <a:gd name="T41" fmla="*/ 1946275 h 1306"/>
              <a:gd name="T42" fmla="*/ 393700 w 2049"/>
              <a:gd name="T43" fmla="*/ 2019300 h 1306"/>
              <a:gd name="T44" fmla="*/ 563563 w 2049"/>
              <a:gd name="T45" fmla="*/ 2073275 h 1306"/>
              <a:gd name="T46" fmla="*/ 701675 w 2049"/>
              <a:gd name="T47" fmla="*/ 2062163 h 1306"/>
              <a:gd name="T48" fmla="*/ 787400 w 2049"/>
              <a:gd name="T49" fmla="*/ 1924050 h 1306"/>
              <a:gd name="T50" fmla="*/ 787400 w 2049"/>
              <a:gd name="T51" fmla="*/ 1881188 h 130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049" h="1306">
                <a:moveTo>
                  <a:pt x="2049" y="0"/>
                </a:moveTo>
                <a:cubicBezTo>
                  <a:pt x="2042" y="63"/>
                  <a:pt x="2021" y="108"/>
                  <a:pt x="1969" y="147"/>
                </a:cubicBezTo>
                <a:cubicBezTo>
                  <a:pt x="1937" y="196"/>
                  <a:pt x="1895" y="239"/>
                  <a:pt x="1862" y="288"/>
                </a:cubicBezTo>
                <a:cubicBezTo>
                  <a:pt x="1851" y="304"/>
                  <a:pt x="1846" y="325"/>
                  <a:pt x="1835" y="341"/>
                </a:cubicBezTo>
                <a:cubicBezTo>
                  <a:pt x="1824" y="358"/>
                  <a:pt x="1821" y="352"/>
                  <a:pt x="1808" y="368"/>
                </a:cubicBezTo>
                <a:cubicBezTo>
                  <a:pt x="1780" y="402"/>
                  <a:pt x="1767" y="452"/>
                  <a:pt x="1735" y="482"/>
                </a:cubicBezTo>
                <a:cubicBezTo>
                  <a:pt x="1710" y="506"/>
                  <a:pt x="1682" y="528"/>
                  <a:pt x="1654" y="549"/>
                </a:cubicBezTo>
                <a:cubicBezTo>
                  <a:pt x="1639" y="572"/>
                  <a:pt x="1634" y="581"/>
                  <a:pt x="1607" y="589"/>
                </a:cubicBezTo>
                <a:cubicBezTo>
                  <a:pt x="1537" y="636"/>
                  <a:pt x="1529" y="653"/>
                  <a:pt x="1440" y="663"/>
                </a:cubicBezTo>
                <a:cubicBezTo>
                  <a:pt x="1326" y="737"/>
                  <a:pt x="1201" y="719"/>
                  <a:pt x="1065" y="723"/>
                </a:cubicBezTo>
                <a:cubicBezTo>
                  <a:pt x="925" y="759"/>
                  <a:pt x="774" y="702"/>
                  <a:pt x="636" y="743"/>
                </a:cubicBezTo>
                <a:cubicBezTo>
                  <a:pt x="623" y="752"/>
                  <a:pt x="609" y="761"/>
                  <a:pt x="596" y="770"/>
                </a:cubicBezTo>
                <a:cubicBezTo>
                  <a:pt x="589" y="774"/>
                  <a:pt x="576" y="783"/>
                  <a:pt x="576" y="783"/>
                </a:cubicBezTo>
                <a:cubicBezTo>
                  <a:pt x="486" y="928"/>
                  <a:pt x="424" y="852"/>
                  <a:pt x="181" y="857"/>
                </a:cubicBezTo>
                <a:cubicBezTo>
                  <a:pt x="134" y="873"/>
                  <a:pt x="155" y="867"/>
                  <a:pt x="121" y="877"/>
                </a:cubicBezTo>
                <a:cubicBezTo>
                  <a:pt x="96" y="894"/>
                  <a:pt x="81" y="917"/>
                  <a:pt x="60" y="938"/>
                </a:cubicBezTo>
                <a:cubicBezTo>
                  <a:pt x="42" y="1015"/>
                  <a:pt x="72" y="895"/>
                  <a:pt x="33" y="1004"/>
                </a:cubicBezTo>
                <a:cubicBezTo>
                  <a:pt x="20" y="1041"/>
                  <a:pt x="12" y="1080"/>
                  <a:pt x="0" y="1118"/>
                </a:cubicBezTo>
                <a:cubicBezTo>
                  <a:pt x="2" y="1132"/>
                  <a:pt x="0" y="1147"/>
                  <a:pt x="7" y="1159"/>
                </a:cubicBezTo>
                <a:cubicBezTo>
                  <a:pt x="12" y="1167"/>
                  <a:pt x="24" y="1168"/>
                  <a:pt x="33" y="1172"/>
                </a:cubicBezTo>
                <a:cubicBezTo>
                  <a:pt x="77" y="1191"/>
                  <a:pt x="122" y="1208"/>
                  <a:pt x="167" y="1226"/>
                </a:cubicBezTo>
                <a:cubicBezTo>
                  <a:pt x="193" y="1250"/>
                  <a:pt x="214" y="1265"/>
                  <a:pt x="248" y="1272"/>
                </a:cubicBezTo>
                <a:cubicBezTo>
                  <a:pt x="283" y="1290"/>
                  <a:pt x="317" y="1296"/>
                  <a:pt x="355" y="1306"/>
                </a:cubicBezTo>
                <a:cubicBezTo>
                  <a:pt x="384" y="1304"/>
                  <a:pt x="414" y="1306"/>
                  <a:pt x="442" y="1299"/>
                </a:cubicBezTo>
                <a:cubicBezTo>
                  <a:pt x="478" y="1291"/>
                  <a:pt x="478" y="1238"/>
                  <a:pt x="496" y="1212"/>
                </a:cubicBezTo>
                <a:cubicBezTo>
                  <a:pt x="503" y="1189"/>
                  <a:pt x="507" y="1197"/>
                  <a:pt x="496" y="1185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90" name="Freeform 146">
            <a:extLst>
              <a:ext uri="{FF2B5EF4-FFF2-40B4-BE49-F238E27FC236}">
                <a16:creationId xmlns:a16="http://schemas.microsoft.com/office/drawing/2014/main" id="{1EE18980-0C0F-465D-84AF-7B67F77A66EE}"/>
              </a:ext>
            </a:extLst>
          </p:cNvPr>
          <p:cNvSpPr>
            <a:spLocks/>
          </p:cNvSpPr>
          <p:nvPr/>
        </p:nvSpPr>
        <p:spPr bwMode="auto">
          <a:xfrm>
            <a:off x="3862389" y="2924176"/>
            <a:ext cx="1893887" cy="1020763"/>
          </a:xfrm>
          <a:custGeom>
            <a:avLst/>
            <a:gdLst>
              <a:gd name="T0" fmla="*/ 0 w 1193"/>
              <a:gd name="T1" fmla="*/ 1020763 h 643"/>
              <a:gd name="T2" fmla="*/ 246062 w 1193"/>
              <a:gd name="T3" fmla="*/ 754063 h 643"/>
              <a:gd name="T4" fmla="*/ 361950 w 1193"/>
              <a:gd name="T5" fmla="*/ 669925 h 643"/>
              <a:gd name="T6" fmla="*/ 617537 w 1193"/>
              <a:gd name="T7" fmla="*/ 541338 h 643"/>
              <a:gd name="T8" fmla="*/ 776287 w 1193"/>
              <a:gd name="T9" fmla="*/ 434975 h 643"/>
              <a:gd name="T10" fmla="*/ 1063625 w 1193"/>
              <a:gd name="T11" fmla="*/ 328613 h 643"/>
              <a:gd name="T12" fmla="*/ 1563687 w 1193"/>
              <a:gd name="T13" fmla="*/ 149225 h 643"/>
              <a:gd name="T14" fmla="*/ 1658937 w 1193"/>
              <a:gd name="T15" fmla="*/ 117475 h 643"/>
              <a:gd name="T16" fmla="*/ 1776412 w 1193"/>
              <a:gd name="T17" fmla="*/ 42863 h 643"/>
              <a:gd name="T18" fmla="*/ 1893887 w 1193"/>
              <a:gd name="T19" fmla="*/ 0 h 6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193" h="643">
                <a:moveTo>
                  <a:pt x="0" y="643"/>
                </a:moveTo>
                <a:cubicBezTo>
                  <a:pt x="22" y="560"/>
                  <a:pt x="92" y="528"/>
                  <a:pt x="155" y="475"/>
                </a:cubicBezTo>
                <a:cubicBezTo>
                  <a:pt x="217" y="423"/>
                  <a:pt x="185" y="437"/>
                  <a:pt x="228" y="422"/>
                </a:cubicBezTo>
                <a:cubicBezTo>
                  <a:pt x="276" y="384"/>
                  <a:pt x="334" y="369"/>
                  <a:pt x="389" y="341"/>
                </a:cubicBezTo>
                <a:cubicBezTo>
                  <a:pt x="425" y="323"/>
                  <a:pt x="452" y="290"/>
                  <a:pt x="489" y="274"/>
                </a:cubicBezTo>
                <a:cubicBezTo>
                  <a:pt x="551" y="248"/>
                  <a:pt x="602" y="217"/>
                  <a:pt x="670" y="207"/>
                </a:cubicBezTo>
                <a:cubicBezTo>
                  <a:pt x="773" y="157"/>
                  <a:pt x="869" y="109"/>
                  <a:pt x="985" y="94"/>
                </a:cubicBezTo>
                <a:cubicBezTo>
                  <a:pt x="1032" y="78"/>
                  <a:pt x="1011" y="84"/>
                  <a:pt x="1045" y="74"/>
                </a:cubicBezTo>
                <a:cubicBezTo>
                  <a:pt x="1063" y="55"/>
                  <a:pt x="1094" y="34"/>
                  <a:pt x="1119" y="27"/>
                </a:cubicBezTo>
                <a:cubicBezTo>
                  <a:pt x="1138" y="7"/>
                  <a:pt x="1165" y="0"/>
                  <a:pt x="1193" y="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91" name="Freeform 147">
            <a:extLst>
              <a:ext uri="{FF2B5EF4-FFF2-40B4-BE49-F238E27FC236}">
                <a16:creationId xmlns:a16="http://schemas.microsoft.com/office/drawing/2014/main" id="{2A14B1A8-43C8-40E8-AAF0-693A9FA37A99}"/>
              </a:ext>
            </a:extLst>
          </p:cNvPr>
          <p:cNvSpPr>
            <a:spLocks/>
          </p:cNvSpPr>
          <p:nvPr/>
        </p:nvSpPr>
        <p:spPr bwMode="auto">
          <a:xfrm>
            <a:off x="3267076" y="3062289"/>
            <a:ext cx="341313" cy="858837"/>
          </a:xfrm>
          <a:custGeom>
            <a:avLst/>
            <a:gdLst>
              <a:gd name="T0" fmla="*/ 0 w 215"/>
              <a:gd name="T1" fmla="*/ 0 h 541"/>
              <a:gd name="T2" fmla="*/ 96838 w 215"/>
              <a:gd name="T3" fmla="*/ 233362 h 541"/>
              <a:gd name="T4" fmla="*/ 138113 w 215"/>
              <a:gd name="T5" fmla="*/ 371475 h 541"/>
              <a:gd name="T6" fmla="*/ 160338 w 215"/>
              <a:gd name="T7" fmla="*/ 436562 h 541"/>
              <a:gd name="T8" fmla="*/ 171450 w 215"/>
              <a:gd name="T9" fmla="*/ 520700 h 541"/>
              <a:gd name="T10" fmla="*/ 234950 w 215"/>
              <a:gd name="T11" fmla="*/ 681037 h 541"/>
              <a:gd name="T12" fmla="*/ 277813 w 215"/>
              <a:gd name="T13" fmla="*/ 808037 h 541"/>
              <a:gd name="T14" fmla="*/ 287338 w 215"/>
              <a:gd name="T15" fmla="*/ 850900 h 541"/>
              <a:gd name="T16" fmla="*/ 341313 w 215"/>
              <a:gd name="T17" fmla="*/ 839787 h 54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15" h="541">
                <a:moveTo>
                  <a:pt x="0" y="0"/>
                </a:moveTo>
                <a:cubicBezTo>
                  <a:pt x="14" y="55"/>
                  <a:pt x="28" y="100"/>
                  <a:pt x="61" y="147"/>
                </a:cubicBezTo>
                <a:cubicBezTo>
                  <a:pt x="70" y="176"/>
                  <a:pt x="78" y="205"/>
                  <a:pt x="87" y="234"/>
                </a:cubicBezTo>
                <a:cubicBezTo>
                  <a:pt x="91" y="248"/>
                  <a:pt x="101" y="275"/>
                  <a:pt x="101" y="275"/>
                </a:cubicBezTo>
                <a:cubicBezTo>
                  <a:pt x="103" y="293"/>
                  <a:pt x="104" y="311"/>
                  <a:pt x="108" y="328"/>
                </a:cubicBezTo>
                <a:cubicBezTo>
                  <a:pt x="116" y="365"/>
                  <a:pt x="141" y="391"/>
                  <a:pt x="148" y="429"/>
                </a:cubicBezTo>
                <a:cubicBezTo>
                  <a:pt x="154" y="465"/>
                  <a:pt x="149" y="485"/>
                  <a:pt x="175" y="509"/>
                </a:cubicBezTo>
                <a:cubicBezTo>
                  <a:pt x="177" y="518"/>
                  <a:pt x="173" y="532"/>
                  <a:pt x="181" y="536"/>
                </a:cubicBezTo>
                <a:cubicBezTo>
                  <a:pt x="191" y="541"/>
                  <a:pt x="215" y="529"/>
                  <a:pt x="215" y="529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6158" grpId="0"/>
      <p:bldP spid="6159" grpId="0"/>
      <p:bldP spid="6164" grpId="0"/>
      <p:bldP spid="6166" grpId="0"/>
      <p:bldP spid="62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C820418-A767-4D17-97A7-2C30F92F5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11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Search for Elevations on the Network!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78AFB8D-777B-4D4E-9830-A5A485EF8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0"/>
            <a:ext cx="891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</a:rPr>
              <a:t>MattT and I took another Hackweek™ and applied this approach to XRAY—combine single machine elevations to attack the network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7CCE7F37-EE04-4B23-9CD4-AAB068FBC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537326"/>
            <a:ext cx="6019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 sz="1000" baseline="30000">
                <a:solidFill>
                  <a:srgbClr val="000000"/>
                </a:solidFill>
              </a:rPr>
              <a:t>1</a:t>
            </a:r>
            <a:r>
              <a:rPr lang="en-US" altLang="en-US" sz="1000">
                <a:solidFill>
                  <a:srgbClr val="000000"/>
                </a:solidFill>
              </a:rPr>
              <a:t> Imagine a Thinkweek + compiler :-)</a:t>
            </a:r>
          </a:p>
        </p:txBody>
      </p:sp>
      <p:sp>
        <p:nvSpPr>
          <p:cNvPr id="106506" name="WordArt 10">
            <a:extLst>
              <a:ext uri="{FF2B5EF4-FFF2-40B4-BE49-F238E27FC236}">
                <a16:creationId xmlns:a16="http://schemas.microsoft.com/office/drawing/2014/main" id="{A892D92A-1C24-4FB3-9683-E60B3858550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667000" y="3810000"/>
            <a:ext cx="457200" cy="476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+</a:t>
            </a:r>
          </a:p>
        </p:txBody>
      </p:sp>
      <p:sp>
        <p:nvSpPr>
          <p:cNvPr id="106507" name="WordArt 11">
            <a:extLst>
              <a:ext uri="{FF2B5EF4-FFF2-40B4-BE49-F238E27FC236}">
                <a16:creationId xmlns:a16="http://schemas.microsoft.com/office/drawing/2014/main" id="{13D81ECE-CC47-4D76-B8B4-363E7E531C0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114800" y="3810000"/>
            <a:ext cx="457200" cy="476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+</a:t>
            </a:r>
          </a:p>
        </p:txBody>
      </p:sp>
      <p:sp>
        <p:nvSpPr>
          <p:cNvPr id="106508" name="WordArt 12">
            <a:extLst>
              <a:ext uri="{FF2B5EF4-FFF2-40B4-BE49-F238E27FC236}">
                <a16:creationId xmlns:a16="http://schemas.microsoft.com/office/drawing/2014/main" id="{F8FB172C-EBD2-45EE-84ED-6033E38980E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391400" y="3857625"/>
            <a:ext cx="4572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=</a:t>
            </a:r>
          </a:p>
        </p:txBody>
      </p:sp>
      <p:pic>
        <p:nvPicPr>
          <p:cNvPr id="106509" name="Picture 13" descr="Photo_022505_003">
            <a:extLst>
              <a:ext uri="{FF2B5EF4-FFF2-40B4-BE49-F238E27FC236}">
                <a16:creationId xmlns:a16="http://schemas.microsoft.com/office/drawing/2014/main" id="{A04AE56F-4FE6-405A-B475-2537EAA4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2057400" cy="15430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0" name="Picture 14" descr="Photo_022505_004">
            <a:extLst>
              <a:ext uri="{FF2B5EF4-FFF2-40B4-BE49-F238E27FC236}">
                <a16:creationId xmlns:a16="http://schemas.microsoft.com/office/drawing/2014/main" id="{A9C66697-1701-471F-9007-85DD1A3A3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95800"/>
            <a:ext cx="2057400" cy="15430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1" name="Picture 15">
            <a:extLst>
              <a:ext uri="{FF2B5EF4-FFF2-40B4-BE49-F238E27FC236}">
                <a16:creationId xmlns:a16="http://schemas.microsoft.com/office/drawing/2014/main" id="{4E5DC3AB-010C-4F92-AC14-E17952CE3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09801"/>
            <a:ext cx="10858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6512" name="Group 16">
            <a:extLst>
              <a:ext uri="{FF2B5EF4-FFF2-40B4-BE49-F238E27FC236}">
                <a16:creationId xmlns:a16="http://schemas.microsoft.com/office/drawing/2014/main" id="{FF8F7213-30CD-49B6-8A06-A64250CA5AF9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362200"/>
            <a:ext cx="3962400" cy="2762250"/>
            <a:chOff x="2736" y="2448"/>
            <a:chExt cx="2496" cy="1740"/>
          </a:xfrm>
        </p:grpSpPr>
        <p:pic>
          <p:nvPicPr>
            <p:cNvPr id="15396" name="Picture 17" descr="portland_map">
              <a:extLst>
                <a:ext uri="{FF2B5EF4-FFF2-40B4-BE49-F238E27FC236}">
                  <a16:creationId xmlns:a16="http://schemas.microsoft.com/office/drawing/2014/main" id="{8326F1AB-5778-48DA-A14D-934FA9D6E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448"/>
              <a:ext cx="1737" cy="17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7" name="Picture 18">
              <a:extLst>
                <a:ext uri="{FF2B5EF4-FFF2-40B4-BE49-F238E27FC236}">
                  <a16:creationId xmlns:a16="http://schemas.microsoft.com/office/drawing/2014/main" id="{7B2E3D9F-E7F3-4D8B-8C15-3CCEFCA59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2736"/>
              <a:ext cx="960" cy="581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98" name="Picture 19">
              <a:extLst>
                <a:ext uri="{FF2B5EF4-FFF2-40B4-BE49-F238E27FC236}">
                  <a16:creationId xmlns:a16="http://schemas.microsoft.com/office/drawing/2014/main" id="{6298EE07-0152-4FE9-B04D-7A0D9DF6A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2736"/>
              <a:ext cx="1104" cy="54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537" name="Group 41">
            <a:extLst>
              <a:ext uri="{FF2B5EF4-FFF2-40B4-BE49-F238E27FC236}">
                <a16:creationId xmlns:a16="http://schemas.microsoft.com/office/drawing/2014/main" id="{FAA57FFB-D0D1-458D-8D03-B3C922B6E02E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2057400"/>
            <a:ext cx="2133600" cy="4114800"/>
            <a:chOff x="4224" y="1056"/>
            <a:chExt cx="1344" cy="2592"/>
          </a:xfrm>
        </p:grpSpPr>
        <p:grpSp>
          <p:nvGrpSpPr>
            <p:cNvPr id="15373" name="Group 20">
              <a:extLst>
                <a:ext uri="{FF2B5EF4-FFF2-40B4-BE49-F238E27FC236}">
                  <a16:creationId xmlns:a16="http://schemas.microsoft.com/office/drawing/2014/main" id="{17622209-F040-45EE-8761-31F850333A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056"/>
              <a:ext cx="480" cy="720"/>
              <a:chOff x="3984" y="1056"/>
              <a:chExt cx="1656" cy="2160"/>
            </a:xfrm>
          </p:grpSpPr>
          <p:pic>
            <p:nvPicPr>
              <p:cNvPr id="15394" name="Picture 8" descr="treasure_map">
                <a:extLst>
                  <a:ext uri="{FF2B5EF4-FFF2-40B4-BE49-F238E27FC236}">
                    <a16:creationId xmlns:a16="http://schemas.microsoft.com/office/drawing/2014/main" id="{48E98BDB-5E7B-4019-819C-C4FFC7D116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1416"/>
                <a:ext cx="1656" cy="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95" name="WordArt 9">
                <a:extLst>
                  <a:ext uri="{FF2B5EF4-FFF2-40B4-BE49-F238E27FC236}">
                    <a16:creationId xmlns:a16="http://schemas.microsoft.com/office/drawing/2014/main" id="{FD0E2F22-837B-46E9-B4F4-1A1985BAAA1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1409615">
                <a:off x="4392" y="1056"/>
                <a:ext cx="732" cy="918"/>
              </a:xfrm>
              <a:prstGeom prst="rect">
                <a:avLst/>
              </a:prstGeom>
            </p:spPr>
            <p:txBody>
              <a:bodyPr wrap="none" fromWordArt="1">
                <a:prstTxWarp prst="textSlantUp">
                  <a:avLst>
                    <a:gd name="adj" fmla="val 53593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Arial Black" panose="020B0A04020102020204" pitchFamily="34" charset="0"/>
                  </a:rPr>
                  <a:t>r00t!</a:t>
                </a:r>
              </a:p>
            </p:txBody>
          </p:sp>
        </p:grpSp>
        <p:grpSp>
          <p:nvGrpSpPr>
            <p:cNvPr id="15374" name="Group 21">
              <a:extLst>
                <a:ext uri="{FF2B5EF4-FFF2-40B4-BE49-F238E27FC236}">
                  <a16:creationId xmlns:a16="http://schemas.microsoft.com/office/drawing/2014/main" id="{223E0466-7477-420D-BA26-D9617519AC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8" y="1056"/>
              <a:ext cx="480" cy="720"/>
              <a:chOff x="3984" y="1056"/>
              <a:chExt cx="1656" cy="2160"/>
            </a:xfrm>
          </p:grpSpPr>
          <p:pic>
            <p:nvPicPr>
              <p:cNvPr id="15392" name="Picture 22" descr="treasure_map">
                <a:extLst>
                  <a:ext uri="{FF2B5EF4-FFF2-40B4-BE49-F238E27FC236}">
                    <a16:creationId xmlns:a16="http://schemas.microsoft.com/office/drawing/2014/main" id="{C2CF6A3F-3ACC-4AEF-BA9F-2C08B10F45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1416"/>
                <a:ext cx="1656" cy="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93" name="WordArt 23">
                <a:extLst>
                  <a:ext uri="{FF2B5EF4-FFF2-40B4-BE49-F238E27FC236}">
                    <a16:creationId xmlns:a16="http://schemas.microsoft.com/office/drawing/2014/main" id="{EAD05316-1B7D-478C-BFBA-E3894FD1522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1409615">
                <a:off x="4392" y="1056"/>
                <a:ext cx="732" cy="918"/>
              </a:xfrm>
              <a:prstGeom prst="rect">
                <a:avLst/>
              </a:prstGeom>
            </p:spPr>
            <p:txBody>
              <a:bodyPr wrap="none" fromWordArt="1">
                <a:prstTxWarp prst="textSlantUp">
                  <a:avLst>
                    <a:gd name="adj" fmla="val 53593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Arial Black" panose="020B0A04020102020204" pitchFamily="34" charset="0"/>
                  </a:rPr>
                  <a:t>r00t!</a:t>
                </a:r>
              </a:p>
            </p:txBody>
          </p:sp>
        </p:grpSp>
        <p:grpSp>
          <p:nvGrpSpPr>
            <p:cNvPr id="15375" name="Group 24">
              <a:extLst>
                <a:ext uri="{FF2B5EF4-FFF2-40B4-BE49-F238E27FC236}">
                  <a16:creationId xmlns:a16="http://schemas.microsoft.com/office/drawing/2014/main" id="{6E384D0A-54E0-41FF-851F-1880BC8989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1968"/>
              <a:ext cx="480" cy="720"/>
              <a:chOff x="3984" y="1056"/>
              <a:chExt cx="1656" cy="2160"/>
            </a:xfrm>
          </p:grpSpPr>
          <p:pic>
            <p:nvPicPr>
              <p:cNvPr id="15390" name="Picture 25" descr="treasure_map">
                <a:extLst>
                  <a:ext uri="{FF2B5EF4-FFF2-40B4-BE49-F238E27FC236}">
                    <a16:creationId xmlns:a16="http://schemas.microsoft.com/office/drawing/2014/main" id="{B2130FAA-6291-43DD-8CF3-1BD3536FD7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1416"/>
                <a:ext cx="1656" cy="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91" name="WordArt 26">
                <a:extLst>
                  <a:ext uri="{FF2B5EF4-FFF2-40B4-BE49-F238E27FC236}">
                    <a16:creationId xmlns:a16="http://schemas.microsoft.com/office/drawing/2014/main" id="{B04C64B3-E101-49B6-8BE8-41746D215DAA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1409615">
                <a:off x="4392" y="1056"/>
                <a:ext cx="732" cy="918"/>
              </a:xfrm>
              <a:prstGeom prst="rect">
                <a:avLst/>
              </a:prstGeom>
            </p:spPr>
            <p:txBody>
              <a:bodyPr wrap="none" fromWordArt="1">
                <a:prstTxWarp prst="textSlantUp">
                  <a:avLst>
                    <a:gd name="adj" fmla="val 53593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Arial Black" panose="020B0A04020102020204" pitchFamily="34" charset="0"/>
                  </a:rPr>
                  <a:t>r00t!</a:t>
                </a:r>
              </a:p>
            </p:txBody>
          </p:sp>
        </p:grpSp>
        <p:grpSp>
          <p:nvGrpSpPr>
            <p:cNvPr id="15376" name="Group 27">
              <a:extLst>
                <a:ext uri="{FF2B5EF4-FFF2-40B4-BE49-F238E27FC236}">
                  <a16:creationId xmlns:a16="http://schemas.microsoft.com/office/drawing/2014/main" id="{7B3B17F9-78B0-4D80-B5F5-8B4F6A3F06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8" y="2016"/>
              <a:ext cx="480" cy="720"/>
              <a:chOff x="3984" y="1056"/>
              <a:chExt cx="1656" cy="2160"/>
            </a:xfrm>
          </p:grpSpPr>
          <p:pic>
            <p:nvPicPr>
              <p:cNvPr id="15388" name="Picture 28" descr="treasure_map">
                <a:extLst>
                  <a:ext uri="{FF2B5EF4-FFF2-40B4-BE49-F238E27FC236}">
                    <a16:creationId xmlns:a16="http://schemas.microsoft.com/office/drawing/2014/main" id="{45D4FACB-95C2-45E9-8D58-1BDAD0AB15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1416"/>
                <a:ext cx="1656" cy="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89" name="WordArt 29">
                <a:extLst>
                  <a:ext uri="{FF2B5EF4-FFF2-40B4-BE49-F238E27FC236}">
                    <a16:creationId xmlns:a16="http://schemas.microsoft.com/office/drawing/2014/main" id="{11E3ACC1-1B56-4256-A703-F683682FF6F4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1409615">
                <a:off x="4392" y="1056"/>
                <a:ext cx="732" cy="918"/>
              </a:xfrm>
              <a:prstGeom prst="rect">
                <a:avLst/>
              </a:prstGeom>
            </p:spPr>
            <p:txBody>
              <a:bodyPr wrap="none" fromWordArt="1">
                <a:prstTxWarp prst="textSlantUp">
                  <a:avLst>
                    <a:gd name="adj" fmla="val 53593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Arial Black" panose="020B0A04020102020204" pitchFamily="34" charset="0"/>
                  </a:rPr>
                  <a:t>r00t!</a:t>
                </a:r>
              </a:p>
            </p:txBody>
          </p:sp>
        </p:grpSp>
        <p:grpSp>
          <p:nvGrpSpPr>
            <p:cNvPr id="15377" name="Group 30">
              <a:extLst>
                <a:ext uri="{FF2B5EF4-FFF2-40B4-BE49-F238E27FC236}">
                  <a16:creationId xmlns:a16="http://schemas.microsoft.com/office/drawing/2014/main" id="{BA9BE65F-0AD8-4888-855D-06215DF2E6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2832"/>
              <a:ext cx="480" cy="720"/>
              <a:chOff x="3984" y="1056"/>
              <a:chExt cx="1656" cy="2160"/>
            </a:xfrm>
          </p:grpSpPr>
          <p:pic>
            <p:nvPicPr>
              <p:cNvPr id="15386" name="Picture 31" descr="treasure_map">
                <a:extLst>
                  <a:ext uri="{FF2B5EF4-FFF2-40B4-BE49-F238E27FC236}">
                    <a16:creationId xmlns:a16="http://schemas.microsoft.com/office/drawing/2014/main" id="{C166B274-F033-479F-B529-ADF01A7244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1416"/>
                <a:ext cx="1656" cy="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87" name="WordArt 32">
                <a:extLst>
                  <a:ext uri="{FF2B5EF4-FFF2-40B4-BE49-F238E27FC236}">
                    <a16:creationId xmlns:a16="http://schemas.microsoft.com/office/drawing/2014/main" id="{8D3ADD7E-8245-4FE2-AA34-F57136CBD4BB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1409615">
                <a:off x="4392" y="1056"/>
                <a:ext cx="732" cy="918"/>
              </a:xfrm>
              <a:prstGeom prst="rect">
                <a:avLst/>
              </a:prstGeom>
            </p:spPr>
            <p:txBody>
              <a:bodyPr wrap="none" fromWordArt="1">
                <a:prstTxWarp prst="textSlantUp">
                  <a:avLst>
                    <a:gd name="adj" fmla="val 53593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Arial Black" panose="020B0A04020102020204" pitchFamily="34" charset="0"/>
                  </a:rPr>
                  <a:t>r00t!</a:t>
                </a:r>
              </a:p>
            </p:txBody>
          </p:sp>
        </p:grpSp>
        <p:grpSp>
          <p:nvGrpSpPr>
            <p:cNvPr id="15378" name="Group 33">
              <a:extLst>
                <a:ext uri="{FF2B5EF4-FFF2-40B4-BE49-F238E27FC236}">
                  <a16:creationId xmlns:a16="http://schemas.microsoft.com/office/drawing/2014/main" id="{31451EF9-D293-40EF-9DCD-961824018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0" y="2928"/>
              <a:ext cx="480" cy="720"/>
              <a:chOff x="3984" y="1056"/>
              <a:chExt cx="1656" cy="2160"/>
            </a:xfrm>
          </p:grpSpPr>
          <p:pic>
            <p:nvPicPr>
              <p:cNvPr id="15384" name="Picture 34" descr="treasure_map">
                <a:extLst>
                  <a:ext uri="{FF2B5EF4-FFF2-40B4-BE49-F238E27FC236}">
                    <a16:creationId xmlns:a16="http://schemas.microsoft.com/office/drawing/2014/main" id="{31E7647D-C735-4D40-A109-CB74308D23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1416"/>
                <a:ext cx="1656" cy="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85" name="WordArt 35">
                <a:extLst>
                  <a:ext uri="{FF2B5EF4-FFF2-40B4-BE49-F238E27FC236}">
                    <a16:creationId xmlns:a16="http://schemas.microsoft.com/office/drawing/2014/main" id="{AE128FE1-F01F-41C1-BB89-9AB9107E5671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1409615">
                <a:off x="4392" y="1056"/>
                <a:ext cx="732" cy="918"/>
              </a:xfrm>
              <a:prstGeom prst="rect">
                <a:avLst/>
              </a:prstGeom>
            </p:spPr>
            <p:txBody>
              <a:bodyPr wrap="none" fromWordArt="1">
                <a:prstTxWarp prst="textSlantUp">
                  <a:avLst>
                    <a:gd name="adj" fmla="val 53593"/>
                  </a:avLst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Arial Black" panose="020B0A04020102020204" pitchFamily="34" charset="0"/>
                  </a:rPr>
                  <a:t>r00t!</a:t>
                </a:r>
              </a:p>
            </p:txBody>
          </p:sp>
        </p:grpSp>
        <p:sp>
          <p:nvSpPr>
            <p:cNvPr id="15379" name="Freeform 36">
              <a:extLst>
                <a:ext uri="{FF2B5EF4-FFF2-40B4-BE49-F238E27FC236}">
                  <a16:creationId xmlns:a16="http://schemas.microsoft.com/office/drawing/2014/main" id="{6E0A9BFF-D252-4CC2-840F-FDF938128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656"/>
              <a:ext cx="536" cy="1398"/>
            </a:xfrm>
            <a:custGeom>
              <a:avLst/>
              <a:gdLst>
                <a:gd name="T0" fmla="*/ 30 w 536"/>
                <a:gd name="T1" fmla="*/ 0 h 1398"/>
                <a:gd name="T2" fmla="*/ 132 w 536"/>
                <a:gd name="T3" fmla="*/ 78 h 1398"/>
                <a:gd name="T4" fmla="*/ 342 w 536"/>
                <a:gd name="T5" fmla="*/ 204 h 1398"/>
                <a:gd name="T6" fmla="*/ 414 w 536"/>
                <a:gd name="T7" fmla="*/ 420 h 1398"/>
                <a:gd name="T8" fmla="*/ 426 w 536"/>
                <a:gd name="T9" fmla="*/ 444 h 1398"/>
                <a:gd name="T10" fmla="*/ 444 w 536"/>
                <a:gd name="T11" fmla="*/ 456 h 1398"/>
                <a:gd name="T12" fmla="*/ 492 w 536"/>
                <a:gd name="T13" fmla="*/ 528 h 1398"/>
                <a:gd name="T14" fmla="*/ 492 w 536"/>
                <a:gd name="T15" fmla="*/ 678 h 1398"/>
                <a:gd name="T16" fmla="*/ 510 w 536"/>
                <a:gd name="T17" fmla="*/ 714 h 1398"/>
                <a:gd name="T18" fmla="*/ 534 w 536"/>
                <a:gd name="T19" fmla="*/ 708 h 1398"/>
                <a:gd name="T20" fmla="*/ 516 w 536"/>
                <a:gd name="T21" fmla="*/ 696 h 1398"/>
                <a:gd name="T22" fmla="*/ 504 w 536"/>
                <a:gd name="T23" fmla="*/ 732 h 1398"/>
                <a:gd name="T24" fmla="*/ 498 w 536"/>
                <a:gd name="T25" fmla="*/ 930 h 1398"/>
                <a:gd name="T26" fmla="*/ 486 w 536"/>
                <a:gd name="T27" fmla="*/ 948 h 1398"/>
                <a:gd name="T28" fmla="*/ 342 w 536"/>
                <a:gd name="T29" fmla="*/ 1020 h 1398"/>
                <a:gd name="T30" fmla="*/ 222 w 536"/>
                <a:gd name="T31" fmla="*/ 1080 h 1398"/>
                <a:gd name="T32" fmla="*/ 168 w 536"/>
                <a:gd name="T33" fmla="*/ 1128 h 1398"/>
                <a:gd name="T34" fmla="*/ 150 w 536"/>
                <a:gd name="T35" fmla="*/ 1176 h 1398"/>
                <a:gd name="T36" fmla="*/ 138 w 536"/>
                <a:gd name="T37" fmla="*/ 1224 h 1398"/>
                <a:gd name="T38" fmla="*/ 96 w 536"/>
                <a:gd name="T39" fmla="*/ 1332 h 1398"/>
                <a:gd name="T40" fmla="*/ 78 w 536"/>
                <a:gd name="T41" fmla="*/ 1356 h 1398"/>
                <a:gd name="T42" fmla="*/ 0 w 536"/>
                <a:gd name="T43" fmla="*/ 1398 h 13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36" h="1398">
                  <a:moveTo>
                    <a:pt x="30" y="0"/>
                  </a:moveTo>
                  <a:cubicBezTo>
                    <a:pt x="48" y="36"/>
                    <a:pt x="98" y="54"/>
                    <a:pt x="132" y="78"/>
                  </a:cubicBezTo>
                  <a:cubicBezTo>
                    <a:pt x="197" y="123"/>
                    <a:pt x="263" y="188"/>
                    <a:pt x="342" y="204"/>
                  </a:cubicBezTo>
                  <a:cubicBezTo>
                    <a:pt x="422" y="257"/>
                    <a:pt x="340" y="365"/>
                    <a:pt x="414" y="420"/>
                  </a:cubicBezTo>
                  <a:cubicBezTo>
                    <a:pt x="418" y="428"/>
                    <a:pt x="420" y="437"/>
                    <a:pt x="426" y="444"/>
                  </a:cubicBezTo>
                  <a:cubicBezTo>
                    <a:pt x="431" y="450"/>
                    <a:pt x="440" y="450"/>
                    <a:pt x="444" y="456"/>
                  </a:cubicBezTo>
                  <a:cubicBezTo>
                    <a:pt x="512" y="553"/>
                    <a:pt x="431" y="467"/>
                    <a:pt x="492" y="528"/>
                  </a:cubicBezTo>
                  <a:cubicBezTo>
                    <a:pt x="489" y="579"/>
                    <a:pt x="480" y="628"/>
                    <a:pt x="492" y="678"/>
                  </a:cubicBezTo>
                  <a:cubicBezTo>
                    <a:pt x="495" y="691"/>
                    <a:pt x="506" y="701"/>
                    <a:pt x="510" y="714"/>
                  </a:cubicBezTo>
                  <a:cubicBezTo>
                    <a:pt x="518" y="712"/>
                    <a:pt x="531" y="716"/>
                    <a:pt x="534" y="708"/>
                  </a:cubicBezTo>
                  <a:cubicBezTo>
                    <a:pt x="536" y="701"/>
                    <a:pt x="522" y="691"/>
                    <a:pt x="516" y="696"/>
                  </a:cubicBezTo>
                  <a:cubicBezTo>
                    <a:pt x="506" y="704"/>
                    <a:pt x="504" y="732"/>
                    <a:pt x="504" y="732"/>
                  </a:cubicBezTo>
                  <a:cubicBezTo>
                    <a:pt x="502" y="798"/>
                    <a:pt x="503" y="864"/>
                    <a:pt x="498" y="930"/>
                  </a:cubicBezTo>
                  <a:cubicBezTo>
                    <a:pt x="497" y="937"/>
                    <a:pt x="489" y="942"/>
                    <a:pt x="486" y="948"/>
                  </a:cubicBezTo>
                  <a:cubicBezTo>
                    <a:pt x="455" y="1010"/>
                    <a:pt x="406" y="1007"/>
                    <a:pt x="342" y="1020"/>
                  </a:cubicBezTo>
                  <a:cubicBezTo>
                    <a:pt x="305" y="1045"/>
                    <a:pt x="262" y="1060"/>
                    <a:pt x="222" y="1080"/>
                  </a:cubicBezTo>
                  <a:cubicBezTo>
                    <a:pt x="198" y="1092"/>
                    <a:pt x="190" y="1114"/>
                    <a:pt x="168" y="1128"/>
                  </a:cubicBezTo>
                  <a:cubicBezTo>
                    <a:pt x="163" y="1144"/>
                    <a:pt x="155" y="1160"/>
                    <a:pt x="150" y="1176"/>
                  </a:cubicBezTo>
                  <a:cubicBezTo>
                    <a:pt x="145" y="1192"/>
                    <a:pt x="138" y="1224"/>
                    <a:pt x="138" y="1224"/>
                  </a:cubicBezTo>
                  <a:cubicBezTo>
                    <a:pt x="132" y="1289"/>
                    <a:pt x="135" y="1293"/>
                    <a:pt x="96" y="1332"/>
                  </a:cubicBezTo>
                  <a:cubicBezTo>
                    <a:pt x="89" y="1339"/>
                    <a:pt x="86" y="1350"/>
                    <a:pt x="78" y="1356"/>
                  </a:cubicBezTo>
                  <a:cubicBezTo>
                    <a:pt x="57" y="1371"/>
                    <a:pt x="0" y="1361"/>
                    <a:pt x="0" y="1398"/>
                  </a:cubicBezTo>
                </a:path>
              </a:pathLst>
            </a:custGeom>
            <a:noFill/>
            <a:ln w="762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80" name="Freeform 37">
              <a:extLst>
                <a:ext uri="{FF2B5EF4-FFF2-40B4-BE49-F238E27FC236}">
                  <a16:creationId xmlns:a16="http://schemas.microsoft.com/office/drawing/2014/main" id="{C506C567-C592-4A14-AACA-C6DFB4632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" y="3300"/>
              <a:ext cx="408" cy="30"/>
            </a:xfrm>
            <a:custGeom>
              <a:avLst/>
              <a:gdLst>
                <a:gd name="T0" fmla="*/ 408 w 408"/>
                <a:gd name="T1" fmla="*/ 30 h 30"/>
                <a:gd name="T2" fmla="*/ 156 w 408"/>
                <a:gd name="T3" fmla="*/ 24 h 30"/>
                <a:gd name="T4" fmla="*/ 0 w 408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30">
                  <a:moveTo>
                    <a:pt x="408" y="30"/>
                  </a:moveTo>
                  <a:cubicBezTo>
                    <a:pt x="324" y="28"/>
                    <a:pt x="240" y="27"/>
                    <a:pt x="156" y="24"/>
                  </a:cubicBezTo>
                  <a:cubicBezTo>
                    <a:pt x="105" y="22"/>
                    <a:pt x="50" y="0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81" name="Freeform 38">
              <a:extLst>
                <a:ext uri="{FF2B5EF4-FFF2-40B4-BE49-F238E27FC236}">
                  <a16:creationId xmlns:a16="http://schemas.microsoft.com/office/drawing/2014/main" id="{043E1F3D-2B85-4E6A-A587-F56259E57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" y="1686"/>
              <a:ext cx="541" cy="714"/>
            </a:xfrm>
            <a:custGeom>
              <a:avLst/>
              <a:gdLst>
                <a:gd name="T0" fmla="*/ 0 w 541"/>
                <a:gd name="T1" fmla="*/ 714 h 714"/>
                <a:gd name="T2" fmla="*/ 102 w 541"/>
                <a:gd name="T3" fmla="*/ 594 h 714"/>
                <a:gd name="T4" fmla="*/ 234 w 541"/>
                <a:gd name="T5" fmla="*/ 462 h 714"/>
                <a:gd name="T6" fmla="*/ 348 w 541"/>
                <a:gd name="T7" fmla="*/ 330 h 714"/>
                <a:gd name="T8" fmla="*/ 408 w 541"/>
                <a:gd name="T9" fmla="*/ 222 h 714"/>
                <a:gd name="T10" fmla="*/ 444 w 541"/>
                <a:gd name="T11" fmla="*/ 150 h 714"/>
                <a:gd name="T12" fmla="*/ 486 w 541"/>
                <a:gd name="T13" fmla="*/ 84 h 714"/>
                <a:gd name="T14" fmla="*/ 522 w 541"/>
                <a:gd name="T15" fmla="*/ 24 h 714"/>
                <a:gd name="T16" fmla="*/ 540 w 541"/>
                <a:gd name="T17" fmla="*/ 0 h 7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1" h="714">
                  <a:moveTo>
                    <a:pt x="0" y="714"/>
                  </a:moveTo>
                  <a:cubicBezTo>
                    <a:pt x="14" y="659"/>
                    <a:pt x="63" y="630"/>
                    <a:pt x="102" y="594"/>
                  </a:cubicBezTo>
                  <a:cubicBezTo>
                    <a:pt x="146" y="553"/>
                    <a:pt x="186" y="498"/>
                    <a:pt x="234" y="462"/>
                  </a:cubicBezTo>
                  <a:cubicBezTo>
                    <a:pt x="266" y="408"/>
                    <a:pt x="306" y="372"/>
                    <a:pt x="348" y="330"/>
                  </a:cubicBezTo>
                  <a:cubicBezTo>
                    <a:pt x="358" y="301"/>
                    <a:pt x="389" y="250"/>
                    <a:pt x="408" y="222"/>
                  </a:cubicBezTo>
                  <a:cubicBezTo>
                    <a:pt x="415" y="196"/>
                    <a:pt x="444" y="150"/>
                    <a:pt x="444" y="150"/>
                  </a:cubicBezTo>
                  <a:cubicBezTo>
                    <a:pt x="452" y="119"/>
                    <a:pt x="469" y="110"/>
                    <a:pt x="486" y="84"/>
                  </a:cubicBezTo>
                  <a:cubicBezTo>
                    <a:pt x="499" y="64"/>
                    <a:pt x="506" y="40"/>
                    <a:pt x="522" y="24"/>
                  </a:cubicBezTo>
                  <a:cubicBezTo>
                    <a:pt x="541" y="5"/>
                    <a:pt x="540" y="14"/>
                    <a:pt x="540" y="0"/>
                  </a:cubicBezTo>
                </a:path>
              </a:pathLst>
            </a:custGeom>
            <a:noFill/>
            <a:ln w="762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82" name="Freeform 39">
              <a:extLst>
                <a:ext uri="{FF2B5EF4-FFF2-40B4-BE49-F238E27FC236}">
                  <a16:creationId xmlns:a16="http://schemas.microsoft.com/office/drawing/2014/main" id="{1A977AEB-414C-443D-98E8-89E55AE8B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2652"/>
              <a:ext cx="86" cy="384"/>
            </a:xfrm>
            <a:custGeom>
              <a:avLst/>
              <a:gdLst>
                <a:gd name="T0" fmla="*/ 14 w 86"/>
                <a:gd name="T1" fmla="*/ 384 h 384"/>
                <a:gd name="T2" fmla="*/ 32 w 86"/>
                <a:gd name="T3" fmla="*/ 156 h 384"/>
                <a:gd name="T4" fmla="*/ 74 w 86"/>
                <a:gd name="T5" fmla="*/ 78 h 384"/>
                <a:gd name="T6" fmla="*/ 86 w 86"/>
                <a:gd name="T7" fmla="*/ 42 h 384"/>
                <a:gd name="T8" fmla="*/ 62 w 86"/>
                <a:gd name="T9" fmla="*/ 0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" h="384">
                  <a:moveTo>
                    <a:pt x="14" y="384"/>
                  </a:moveTo>
                  <a:cubicBezTo>
                    <a:pt x="20" y="314"/>
                    <a:pt x="0" y="214"/>
                    <a:pt x="32" y="156"/>
                  </a:cubicBezTo>
                  <a:cubicBezTo>
                    <a:pt x="48" y="127"/>
                    <a:pt x="62" y="109"/>
                    <a:pt x="74" y="78"/>
                  </a:cubicBezTo>
                  <a:cubicBezTo>
                    <a:pt x="79" y="66"/>
                    <a:pt x="86" y="42"/>
                    <a:pt x="86" y="42"/>
                  </a:cubicBezTo>
                  <a:cubicBezTo>
                    <a:pt x="80" y="25"/>
                    <a:pt x="75" y="13"/>
                    <a:pt x="62" y="0"/>
                  </a:cubicBezTo>
                </a:path>
              </a:pathLst>
            </a:custGeom>
            <a:noFill/>
            <a:ln w="762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83" name="Freeform 40">
              <a:extLst>
                <a:ext uri="{FF2B5EF4-FFF2-40B4-BE49-F238E27FC236}">
                  <a16:creationId xmlns:a16="http://schemas.microsoft.com/office/drawing/2014/main" id="{B1A34972-56F3-4FB4-B5C3-360E24881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" y="1434"/>
              <a:ext cx="528" cy="1590"/>
            </a:xfrm>
            <a:custGeom>
              <a:avLst/>
              <a:gdLst>
                <a:gd name="T0" fmla="*/ 516 w 528"/>
                <a:gd name="T1" fmla="*/ 0 h 1590"/>
                <a:gd name="T2" fmla="*/ 336 w 528"/>
                <a:gd name="T3" fmla="*/ 66 h 1590"/>
                <a:gd name="T4" fmla="*/ 132 w 528"/>
                <a:gd name="T5" fmla="*/ 66 h 1590"/>
                <a:gd name="T6" fmla="*/ 48 w 528"/>
                <a:gd name="T7" fmla="*/ 120 h 1590"/>
                <a:gd name="T8" fmla="*/ 12 w 528"/>
                <a:gd name="T9" fmla="*/ 192 h 1590"/>
                <a:gd name="T10" fmla="*/ 0 w 528"/>
                <a:gd name="T11" fmla="*/ 636 h 1590"/>
                <a:gd name="T12" fmla="*/ 54 w 528"/>
                <a:gd name="T13" fmla="*/ 762 h 1590"/>
                <a:gd name="T14" fmla="*/ 102 w 528"/>
                <a:gd name="T15" fmla="*/ 858 h 1590"/>
                <a:gd name="T16" fmla="*/ 120 w 528"/>
                <a:gd name="T17" fmla="*/ 918 h 1590"/>
                <a:gd name="T18" fmla="*/ 120 w 528"/>
                <a:gd name="T19" fmla="*/ 1272 h 1590"/>
                <a:gd name="T20" fmla="*/ 294 w 528"/>
                <a:gd name="T21" fmla="*/ 1404 h 1590"/>
                <a:gd name="T22" fmla="*/ 366 w 528"/>
                <a:gd name="T23" fmla="*/ 1458 h 1590"/>
                <a:gd name="T24" fmla="*/ 402 w 528"/>
                <a:gd name="T25" fmla="*/ 1482 h 1590"/>
                <a:gd name="T26" fmla="*/ 504 w 528"/>
                <a:gd name="T27" fmla="*/ 1554 h 1590"/>
                <a:gd name="T28" fmla="*/ 522 w 528"/>
                <a:gd name="T29" fmla="*/ 1572 h 1590"/>
                <a:gd name="T30" fmla="*/ 528 w 528"/>
                <a:gd name="T31" fmla="*/ 1590 h 159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8" h="1590">
                  <a:moveTo>
                    <a:pt x="516" y="0"/>
                  </a:moveTo>
                  <a:cubicBezTo>
                    <a:pt x="440" y="9"/>
                    <a:pt x="403" y="44"/>
                    <a:pt x="336" y="66"/>
                  </a:cubicBezTo>
                  <a:cubicBezTo>
                    <a:pt x="293" y="64"/>
                    <a:pt x="184" y="54"/>
                    <a:pt x="132" y="66"/>
                  </a:cubicBezTo>
                  <a:cubicBezTo>
                    <a:pt x="92" y="75"/>
                    <a:pt x="79" y="100"/>
                    <a:pt x="48" y="120"/>
                  </a:cubicBezTo>
                  <a:cubicBezTo>
                    <a:pt x="31" y="146"/>
                    <a:pt x="18" y="160"/>
                    <a:pt x="12" y="192"/>
                  </a:cubicBezTo>
                  <a:cubicBezTo>
                    <a:pt x="22" y="339"/>
                    <a:pt x="47" y="495"/>
                    <a:pt x="0" y="636"/>
                  </a:cubicBezTo>
                  <a:cubicBezTo>
                    <a:pt x="7" y="677"/>
                    <a:pt x="17" y="738"/>
                    <a:pt x="54" y="762"/>
                  </a:cubicBezTo>
                  <a:cubicBezTo>
                    <a:pt x="71" y="795"/>
                    <a:pt x="92" y="822"/>
                    <a:pt x="102" y="858"/>
                  </a:cubicBezTo>
                  <a:cubicBezTo>
                    <a:pt x="108" y="878"/>
                    <a:pt x="120" y="918"/>
                    <a:pt x="120" y="918"/>
                  </a:cubicBezTo>
                  <a:cubicBezTo>
                    <a:pt x="118" y="992"/>
                    <a:pt x="107" y="1175"/>
                    <a:pt x="120" y="1272"/>
                  </a:cubicBezTo>
                  <a:cubicBezTo>
                    <a:pt x="126" y="1318"/>
                    <a:pt x="251" y="1390"/>
                    <a:pt x="294" y="1404"/>
                  </a:cubicBezTo>
                  <a:cubicBezTo>
                    <a:pt x="316" y="1426"/>
                    <a:pt x="336" y="1448"/>
                    <a:pt x="366" y="1458"/>
                  </a:cubicBezTo>
                  <a:cubicBezTo>
                    <a:pt x="394" y="1500"/>
                    <a:pt x="358" y="1454"/>
                    <a:pt x="402" y="1482"/>
                  </a:cubicBezTo>
                  <a:cubicBezTo>
                    <a:pt x="438" y="1505"/>
                    <a:pt x="459" y="1539"/>
                    <a:pt x="504" y="1554"/>
                  </a:cubicBezTo>
                  <a:cubicBezTo>
                    <a:pt x="510" y="1560"/>
                    <a:pt x="517" y="1565"/>
                    <a:pt x="522" y="1572"/>
                  </a:cubicBezTo>
                  <a:cubicBezTo>
                    <a:pt x="526" y="1577"/>
                    <a:pt x="528" y="1590"/>
                    <a:pt x="528" y="1590"/>
                  </a:cubicBezTo>
                </a:path>
              </a:pathLst>
            </a:custGeom>
            <a:noFill/>
            <a:ln w="76200" cap="flat" cmpd="sng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D82C458-F8FD-44B8-8EBD-9453CB2ED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Local and Network Compromise Together</a:t>
            </a:r>
          </a:p>
        </p:txBody>
      </p:sp>
      <p:sp>
        <p:nvSpPr>
          <p:cNvPr id="98321" name="Rectangle 17">
            <a:extLst>
              <a:ext uri="{FF2B5EF4-FFF2-40B4-BE49-F238E27FC236}">
                <a16:creationId xmlns:a16="http://schemas.microsoft.com/office/drawing/2014/main" id="{08902078-0752-4269-9715-069104CB6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486401"/>
            <a:ext cx="44958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Now go attack the network with our compromised account!</a:t>
            </a:r>
            <a:endParaRPr lang="en-US" altLang="en-US" sz="240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035E40-CFD6-40BF-829E-A6869D47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825973"/>
            <a:ext cx="10076033" cy="4726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117F776-43F6-4B7A-9DA6-70CE2DA39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Local and Network Compromise Together</a:t>
            </a:r>
          </a:p>
        </p:txBody>
      </p:sp>
      <p:sp>
        <p:nvSpPr>
          <p:cNvPr id="99335" name="WordArt 7">
            <a:extLst>
              <a:ext uri="{FF2B5EF4-FFF2-40B4-BE49-F238E27FC236}">
                <a16:creationId xmlns:a16="http://schemas.microsoft.com/office/drawing/2014/main" id="{93A068CD-51D1-4CE1-9666-673A898DB28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12683" y="5995673"/>
            <a:ext cx="11041117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BDF53"/>
                </a:solidFill>
                <a:latin typeface="Arial Black" panose="020B0A04020102020204" pitchFamily="34" charset="0"/>
              </a:rPr>
              <a:t>Join elevation graphs across machines in the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65A172-FA04-470F-8A97-BF7FE40E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79" y="1641449"/>
            <a:ext cx="5799068" cy="42582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D30CAA-7437-4625-A748-1A7605F4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3247684"/>
          </a:xfrm>
        </p:spPr>
        <p:txBody>
          <a:bodyPr/>
          <a:lstStyle/>
          <a:p>
            <a:r>
              <a:rPr lang="en-US" dirty="0"/>
              <a:t>What about application attack surfaces?</a:t>
            </a:r>
            <a:br>
              <a:rPr lang="en-US" dirty="0"/>
            </a:br>
            <a:br>
              <a:rPr lang="en-US" sz="4000" dirty="0"/>
            </a:br>
            <a:r>
              <a:rPr lang="en-US" sz="4000" dirty="0"/>
              <a:t>Extending X-Ray to SQL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067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026" y="2057400"/>
            <a:ext cx="8943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828800"/>
            <a:ext cx="94488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1" y="1752601"/>
            <a:ext cx="9574219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1" y="2057401"/>
            <a:ext cx="5591175" cy="3457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818188" y="838200"/>
            <a:ext cx="31261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rgbClr val="D16349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D16349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D16349">
                        <a:shade val="65000"/>
                        <a:satMod val="130000"/>
                      </a:srgbClr>
                    </a:gs>
                    <a:gs pos="92000">
                      <a:srgbClr val="D16349">
                        <a:shade val="50000"/>
                        <a:satMod val="120000"/>
                      </a:srgbClr>
                    </a:gs>
                    <a:gs pos="100000">
                      <a:srgbClr val="D16349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Georgia"/>
              </a:rPr>
              <a:t>Logins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763348" y="914400"/>
            <a:ext cx="765786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rgbClr val="D16349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D16349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D16349">
                        <a:shade val="65000"/>
                        <a:satMod val="130000"/>
                      </a:srgbClr>
                    </a:gs>
                    <a:gs pos="92000">
                      <a:srgbClr val="D16349">
                        <a:shade val="50000"/>
                        <a:satMod val="120000"/>
                      </a:srgbClr>
                    </a:gs>
                    <a:gs pos="100000">
                      <a:srgbClr val="D16349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Georgia"/>
              </a:rPr>
              <a:t>Roles, endpoints</a:t>
            </a:r>
          </a:p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rgbClr val="D16349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D16349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D16349">
                        <a:shade val="65000"/>
                        <a:satMod val="130000"/>
                      </a:srgbClr>
                    </a:gs>
                    <a:gs pos="92000">
                      <a:srgbClr val="D16349">
                        <a:shade val="50000"/>
                        <a:satMod val="120000"/>
                      </a:srgbClr>
                    </a:gs>
                    <a:gs pos="100000">
                      <a:srgbClr val="D16349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Georgia"/>
              </a:rPr>
              <a:t>settings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1" y="1906726"/>
            <a:ext cx="760469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514601" y="762000"/>
            <a:ext cx="7620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rgbClr val="D16349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D16349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D16349">
                        <a:shade val="65000"/>
                        <a:satMod val="130000"/>
                      </a:srgbClr>
                    </a:gs>
                    <a:gs pos="92000">
                      <a:srgbClr val="D16349">
                        <a:shade val="50000"/>
                        <a:satMod val="120000"/>
                      </a:srgbClr>
                    </a:gs>
                    <a:gs pos="100000">
                      <a:srgbClr val="D16349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Georgia"/>
              </a:rPr>
              <a:t>Database users and roles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1600200"/>
            <a:ext cx="734904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821046" y="838200"/>
            <a:ext cx="5274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>
                <a:ln w="0"/>
                <a:gradFill flip="none">
                  <a:gsLst>
                    <a:gs pos="0">
                      <a:srgbClr val="D16349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D16349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D16349">
                        <a:shade val="65000"/>
                        <a:satMod val="130000"/>
                      </a:srgbClr>
                    </a:gs>
                    <a:gs pos="92000">
                      <a:srgbClr val="D16349">
                        <a:shade val="50000"/>
                        <a:satMod val="120000"/>
                      </a:srgbClr>
                    </a:gs>
                    <a:gs pos="100000">
                      <a:srgbClr val="D16349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Georgia"/>
              </a:rPr>
              <a:t>SQL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lum contrast="-10000"/>
          </a:blip>
          <a:srcRect/>
          <a:stretch>
            <a:fillRect/>
          </a:stretch>
        </p:blipFill>
        <p:spPr bwMode="auto">
          <a:xfrm>
            <a:off x="1003740" y="1167276"/>
            <a:ext cx="9144000" cy="5437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42166E-8AD5-4856-81E5-27DA86ADCFCF}"/>
              </a:ext>
            </a:extLst>
          </p:cNvPr>
          <p:cNvGrpSpPr/>
          <p:nvPr/>
        </p:nvGrpSpPr>
        <p:grpSpPr>
          <a:xfrm>
            <a:off x="4204139" y="1957718"/>
            <a:ext cx="5334794" cy="4495006"/>
            <a:chOff x="4724400" y="2210594"/>
            <a:chExt cx="5334794" cy="4495006"/>
          </a:xfrm>
        </p:grpSpPr>
        <p:cxnSp>
          <p:nvCxnSpPr>
            <p:cNvPr id="5" name="Straight Arrow Connector 4"/>
            <p:cNvCxnSpPr/>
            <p:nvPr/>
          </p:nvCxnSpPr>
          <p:spPr>
            <a:xfrm rot="5400000">
              <a:off x="9906000" y="2362200"/>
              <a:ext cx="304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>
              <a:off x="9792494" y="3009106"/>
              <a:ext cx="304800" cy="777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>
              <a:off x="8649494" y="3771106"/>
              <a:ext cx="1066800" cy="9921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8077200" y="5105400"/>
              <a:ext cx="458788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V="1">
              <a:off x="4724400" y="5791200"/>
              <a:ext cx="3278188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E201FF-B14D-4358-9031-9BE1E28BEC3B}"/>
              </a:ext>
            </a:extLst>
          </p:cNvPr>
          <p:cNvSpPr/>
          <p:nvPr/>
        </p:nvSpPr>
        <p:spPr>
          <a:xfrm>
            <a:off x="7482327" y="1024757"/>
            <a:ext cx="3021724" cy="4056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3A4F2B-E190-45C0-8D9B-93C09150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Additional elevations paths added to the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439887"/>
          </a:xfrm>
        </p:spPr>
        <p:txBody>
          <a:bodyPr/>
          <a:lstStyle/>
          <a:p>
            <a:r>
              <a:rPr lang="en-US" dirty="0"/>
              <a:t>You do</a:t>
            </a:r>
          </a:p>
          <a:p>
            <a:pPr lvl="1"/>
            <a:r>
              <a:rPr lang="en-US" dirty="0"/>
              <a:t>Security dependencies, Control relationships</a:t>
            </a:r>
          </a:p>
          <a:p>
            <a:pPr lvl="1"/>
            <a:r>
              <a:rPr lang="en-US" dirty="0"/>
              <a:t>New edges arise from:</a:t>
            </a:r>
          </a:p>
          <a:p>
            <a:pPr lvl="2"/>
            <a:r>
              <a:rPr lang="en-US" dirty="0"/>
              <a:t>0-days and unpatched vulns</a:t>
            </a:r>
          </a:p>
          <a:p>
            <a:pPr lvl="2"/>
            <a:r>
              <a:rPr lang="en-US" dirty="0"/>
              <a:t>Credential re-use</a:t>
            </a:r>
          </a:p>
          <a:p>
            <a:pPr lvl="2"/>
            <a:r>
              <a:rPr lang="en-US" dirty="0"/>
              <a:t>Logon patterns</a:t>
            </a:r>
          </a:p>
          <a:p>
            <a:r>
              <a:rPr lang="en-US" dirty="0"/>
              <a:t>Hacking in CS101 terms:</a:t>
            </a:r>
          </a:p>
          <a:p>
            <a:pPr lvl="1"/>
            <a:r>
              <a:rPr lang="en-US" dirty="0"/>
              <a:t>Attackers enter the graph</a:t>
            </a:r>
          </a:p>
          <a:p>
            <a:pPr lvl="1"/>
            <a:r>
              <a:rPr lang="en-US" dirty="0"/>
              <a:t>Network enumeration identifies the most valuable nodes</a:t>
            </a:r>
          </a:p>
          <a:p>
            <a:pPr lvl="1"/>
            <a:r>
              <a:rPr lang="en-US" dirty="0"/>
              <a:t>They dump credentials and navigate edges </a:t>
            </a:r>
          </a:p>
          <a:p>
            <a:pPr lvl="1"/>
            <a:r>
              <a:rPr lang="en-US" dirty="0"/>
              <a:t>Iterate until goal nodes reached</a:t>
            </a:r>
          </a:p>
          <a:p>
            <a:r>
              <a:rPr lang="en-US" dirty="0"/>
              <a:t>Lesson: beware of “list thinking”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creates the graph?</a:t>
            </a:r>
          </a:p>
        </p:txBody>
      </p:sp>
    </p:spTree>
    <p:extLst>
      <p:ext uri="{BB962C8B-B14F-4D97-AF65-F5344CB8AC3E}">
        <p14:creationId xmlns:p14="http://schemas.microsoft.com/office/powerpoint/2010/main" val="941932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2C3CB7-84ED-445A-A1EE-6C43A762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81862"/>
          </a:xfrm>
        </p:spPr>
        <p:txBody>
          <a:bodyPr/>
          <a:lstStyle/>
          <a:p>
            <a:pPr marL="342900" indent="-342900" defTabSz="896386">
              <a:spcAft>
                <a:spcPts val="1400"/>
              </a:spcAft>
              <a:defRPr/>
            </a:pPr>
            <a:r>
              <a:rPr lang="en-US" sz="7200" dirty="0"/>
              <a:t>Welcome!</a:t>
            </a:r>
          </a:p>
        </p:txBody>
      </p:sp>
    </p:spTree>
    <p:extLst>
      <p:ext uri="{BB962C8B-B14F-4D97-AF65-F5344CB8AC3E}">
        <p14:creationId xmlns:p14="http://schemas.microsoft.com/office/powerpoint/2010/main" val="25801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85036-E51F-423D-AD4F-2B61A596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8800"/>
            <a:ext cx="4057650" cy="20955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8DAF1F-730E-4B2B-AD66-BCFE47AE5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817327"/>
              </p:ext>
            </p:extLst>
          </p:nvPr>
        </p:nvGraphicFramePr>
        <p:xfrm>
          <a:off x="1501221" y="945487"/>
          <a:ext cx="8496300" cy="5615176"/>
        </p:xfrm>
        <a:graphic>
          <a:graphicData uri="http://schemas.openxmlformats.org/drawingml/2006/table">
            <a:tbl>
              <a:tblPr firstRow="1" firstCol="1" bandRow="1">
                <a:solidFill>
                  <a:srgbClr val="FFFFFF">
                    <a:alpha val="38824"/>
                  </a:srgbClr>
                </a:solidFill>
              </a:tblPr>
              <a:tblGrid>
                <a:gridCol w="8496300">
                  <a:extLst>
                    <a:ext uri="{9D8B030D-6E8A-4147-A177-3AD203B41FA5}">
                      <a16:colId xmlns:a16="http://schemas.microsoft.com/office/drawing/2014/main" val="2053585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Welcome by Ram Shankar Siva Kumar (Microsoft)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479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Opening Remarks by John Lambert (Microsoft)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489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Graph platform - Leo Meyerovich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Graphistry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172723"/>
                  </a:ext>
                </a:extLst>
              </a:tr>
              <a:tr h="321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StreamWorks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- Continuous Pattern Detection on Streaming data -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Sutanay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Choudhry (PNNL)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526606"/>
                  </a:ext>
                </a:extLst>
              </a:tr>
              <a:tr h="323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06294"/>
                  </a:ext>
                </a:extLst>
              </a:tr>
              <a:tr h="323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Cygraph - Steven Noel (MITRE)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2092"/>
                  </a:ext>
                </a:extLst>
              </a:tr>
              <a:tr h="1137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Threat Intelligence Curation and Counterfactual Reasoning - Andrew Wicker (Microsoft)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425231"/>
                  </a:ext>
                </a:extLst>
              </a:tr>
              <a:tr h="323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Lunch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5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CloudMapper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 AWS environment analysis and visualization</a:t>
                      </a:r>
                      <a:b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 Scott Piper (Summit Route)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93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Graph based analysis in Azure Security - Yogesh Roy (Microsoft Azure)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640163"/>
                  </a:ext>
                </a:extLst>
              </a:tr>
              <a:tr h="323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336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BloodHound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- Rohan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Varzakar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and Andy Robbins 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SpecterOps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423307"/>
                  </a:ext>
                </a:extLst>
              </a:tr>
              <a:tr h="41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Graphs for Security -  Luis Munoz Gonzalez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127098"/>
                  </a:ext>
                </a:extLst>
              </a:tr>
              <a:tr h="323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Break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04768"/>
                  </a:ext>
                </a:extLst>
              </a:tr>
              <a:tr h="323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Open Mic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20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Closing Remarks by John Lambert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222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 will make 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presentations available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afterwards</a:t>
                      </a:r>
                    </a:p>
                  </a:txBody>
                  <a:tcPr marL="41137" marR="411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8253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B268017-7192-4309-BE85-23F7962C2883}"/>
              </a:ext>
            </a:extLst>
          </p:cNvPr>
          <p:cNvSpPr/>
          <p:nvPr/>
        </p:nvSpPr>
        <p:spPr>
          <a:xfrm>
            <a:off x="1913418" y="301557"/>
            <a:ext cx="7671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Bluehat 2018 Graphs For Security Workshop</a:t>
            </a:r>
          </a:p>
        </p:txBody>
      </p:sp>
    </p:spTree>
    <p:extLst>
      <p:ext uri="{BB962C8B-B14F-4D97-AF65-F5344CB8AC3E}">
        <p14:creationId xmlns:p14="http://schemas.microsoft.com/office/powerpoint/2010/main" val="20041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6DDCB-9B7D-42D5-A7FE-476551AB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A1A4C-D50E-40C5-BE8B-EBF2F982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8" y="1189176"/>
            <a:ext cx="6291166" cy="515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16F25-39E1-4EF0-8D91-22355B80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59" y="289511"/>
            <a:ext cx="6981825" cy="6448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29AE1-3819-4ED9-90A0-C0EE45A9E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67" y="1009234"/>
            <a:ext cx="9160030" cy="4839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AE2B00-95A1-4177-B7B5-E871A722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599" y="595115"/>
            <a:ext cx="481355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DB6040E-FBDC-4005-B067-51FE54915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33" y="1189917"/>
            <a:ext cx="9144000" cy="43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7BDDC9-973C-4E0C-88BA-E6F6EBDC3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219" y="972874"/>
            <a:ext cx="727364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security development lifecycle">
            <a:extLst>
              <a:ext uri="{FF2B5EF4-FFF2-40B4-BE49-F238E27FC236}">
                <a16:creationId xmlns:a16="http://schemas.microsoft.com/office/drawing/2014/main" id="{770D826A-E8AC-4F41-BB34-891A945B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38" y="696249"/>
            <a:ext cx="6870023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05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D30CAA-7437-4625-A748-1A7605F4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travel back to 2005</a:t>
            </a:r>
          </a:p>
        </p:txBody>
      </p:sp>
    </p:spTree>
    <p:extLst>
      <p:ext uri="{BB962C8B-B14F-4D97-AF65-F5344CB8AC3E}">
        <p14:creationId xmlns:p14="http://schemas.microsoft.com/office/powerpoint/2010/main" val="7844471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52095B7-113B-4A25-8F50-67525B517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41789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Started noticing things…</a:t>
            </a:r>
          </a:p>
        </p:txBody>
      </p:sp>
      <p:grpSp>
        <p:nvGrpSpPr>
          <p:cNvPr id="24612" name="Group 36">
            <a:extLst>
              <a:ext uri="{FF2B5EF4-FFF2-40B4-BE49-F238E27FC236}">
                <a16:creationId xmlns:a16="http://schemas.microsoft.com/office/drawing/2014/main" id="{08999DA0-22CF-4AA3-BDE9-56CE76FC6938}"/>
              </a:ext>
            </a:extLst>
          </p:cNvPr>
          <p:cNvGrpSpPr>
            <a:grpSpLocks/>
          </p:cNvGrpSpPr>
          <p:nvPr/>
        </p:nvGrpSpPr>
        <p:grpSpPr bwMode="auto">
          <a:xfrm>
            <a:off x="1658007" y="3410608"/>
            <a:ext cx="8058150" cy="1209675"/>
            <a:chOff x="144" y="1824"/>
            <a:chExt cx="5076" cy="762"/>
          </a:xfrm>
        </p:grpSpPr>
        <p:pic>
          <p:nvPicPr>
            <p:cNvPr id="4115" name="Picture 18">
              <a:extLst>
                <a:ext uri="{FF2B5EF4-FFF2-40B4-BE49-F238E27FC236}">
                  <a16:creationId xmlns:a16="http://schemas.microsoft.com/office/drawing/2014/main" id="{BAAC2614-6BB8-4FBB-853F-0FD90B642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824"/>
              <a:ext cx="5076" cy="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16" name="Line 20">
              <a:extLst>
                <a:ext uri="{FF2B5EF4-FFF2-40B4-BE49-F238E27FC236}">
                  <a16:creationId xmlns:a16="http://schemas.microsoft.com/office/drawing/2014/main" id="{431F72B1-03F5-41C6-917F-BA7011616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352"/>
              <a:ext cx="1200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4613" name="Group 37">
            <a:extLst>
              <a:ext uri="{FF2B5EF4-FFF2-40B4-BE49-F238E27FC236}">
                <a16:creationId xmlns:a16="http://schemas.microsoft.com/office/drawing/2014/main" id="{F8CAC1FF-1F40-454F-B757-7B43C3FE907F}"/>
              </a:ext>
            </a:extLst>
          </p:cNvPr>
          <p:cNvGrpSpPr>
            <a:grpSpLocks/>
          </p:cNvGrpSpPr>
          <p:nvPr/>
        </p:nvGrpSpPr>
        <p:grpSpPr bwMode="auto">
          <a:xfrm>
            <a:off x="1886608" y="3791607"/>
            <a:ext cx="7953375" cy="1200150"/>
            <a:chOff x="288" y="2064"/>
            <a:chExt cx="5010" cy="756"/>
          </a:xfrm>
        </p:grpSpPr>
        <p:pic>
          <p:nvPicPr>
            <p:cNvPr id="4113" name="Picture 21">
              <a:extLst>
                <a:ext uri="{FF2B5EF4-FFF2-40B4-BE49-F238E27FC236}">
                  <a16:creationId xmlns:a16="http://schemas.microsoft.com/office/drawing/2014/main" id="{E15C504D-AC02-410D-93D8-0E9D197E3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064"/>
              <a:ext cx="5010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14" name="Line 33">
              <a:extLst>
                <a:ext uri="{FF2B5EF4-FFF2-40B4-BE49-F238E27FC236}">
                  <a16:creationId xmlns:a16="http://schemas.microsoft.com/office/drawing/2014/main" id="{E4C38665-BB86-4810-899D-139D3DC54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448"/>
              <a:ext cx="1200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4606" name="Group 30">
            <a:extLst>
              <a:ext uri="{FF2B5EF4-FFF2-40B4-BE49-F238E27FC236}">
                <a16:creationId xmlns:a16="http://schemas.microsoft.com/office/drawing/2014/main" id="{1C14F12B-D02A-43D3-92C4-37C2481E24CC}"/>
              </a:ext>
            </a:extLst>
          </p:cNvPr>
          <p:cNvGrpSpPr>
            <a:grpSpLocks/>
          </p:cNvGrpSpPr>
          <p:nvPr/>
        </p:nvGrpSpPr>
        <p:grpSpPr bwMode="auto">
          <a:xfrm>
            <a:off x="1810407" y="4172608"/>
            <a:ext cx="7962900" cy="1514475"/>
            <a:chOff x="240" y="2448"/>
            <a:chExt cx="5016" cy="954"/>
          </a:xfrm>
        </p:grpSpPr>
        <p:pic>
          <p:nvPicPr>
            <p:cNvPr id="4110" name="Picture 24">
              <a:extLst>
                <a:ext uri="{FF2B5EF4-FFF2-40B4-BE49-F238E27FC236}">
                  <a16:creationId xmlns:a16="http://schemas.microsoft.com/office/drawing/2014/main" id="{ACC58B94-EFD1-4AEA-9B2E-C7D17E61C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448"/>
              <a:ext cx="5016" cy="9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11" name="Line 19">
              <a:extLst>
                <a:ext uri="{FF2B5EF4-FFF2-40B4-BE49-F238E27FC236}">
                  <a16:creationId xmlns:a16="http://schemas.microsoft.com/office/drawing/2014/main" id="{01FB0FF1-B851-4124-8703-D2FA8E17FD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024"/>
              <a:ext cx="1296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12" name="Line 29">
              <a:extLst>
                <a:ext uri="{FF2B5EF4-FFF2-40B4-BE49-F238E27FC236}">
                  <a16:creationId xmlns:a16="http://schemas.microsoft.com/office/drawing/2014/main" id="{81ED02E7-4E21-46B5-B0E4-5BAA6E387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976"/>
              <a:ext cx="2112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4615" name="Group 39">
            <a:extLst>
              <a:ext uri="{FF2B5EF4-FFF2-40B4-BE49-F238E27FC236}">
                <a16:creationId xmlns:a16="http://schemas.microsoft.com/office/drawing/2014/main" id="{68C15871-3C32-45CA-8D47-E4C70901BCF4}"/>
              </a:ext>
            </a:extLst>
          </p:cNvPr>
          <p:cNvGrpSpPr>
            <a:grpSpLocks/>
          </p:cNvGrpSpPr>
          <p:nvPr/>
        </p:nvGrpSpPr>
        <p:grpSpPr bwMode="auto">
          <a:xfrm>
            <a:off x="1886608" y="4706007"/>
            <a:ext cx="7953375" cy="1238250"/>
            <a:chOff x="288" y="2640"/>
            <a:chExt cx="5010" cy="780"/>
          </a:xfrm>
        </p:grpSpPr>
        <p:pic>
          <p:nvPicPr>
            <p:cNvPr id="4107" name="Picture 22">
              <a:extLst>
                <a:ext uri="{FF2B5EF4-FFF2-40B4-BE49-F238E27FC236}">
                  <a16:creationId xmlns:a16="http://schemas.microsoft.com/office/drawing/2014/main" id="{ACB44C8E-C166-40C9-B070-84BD35EE1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640"/>
              <a:ext cx="5010" cy="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08" name="Line 35">
              <a:extLst>
                <a:ext uri="{FF2B5EF4-FFF2-40B4-BE49-F238E27FC236}">
                  <a16:creationId xmlns:a16="http://schemas.microsoft.com/office/drawing/2014/main" id="{47D11CB3-B6E8-4D82-BB6E-F1E25B9C82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2996"/>
              <a:ext cx="1872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09" name="Line 38">
              <a:extLst>
                <a:ext uri="{FF2B5EF4-FFF2-40B4-BE49-F238E27FC236}">
                  <a16:creationId xmlns:a16="http://schemas.microsoft.com/office/drawing/2014/main" id="{4677A2AF-E23F-43FA-AC2E-608157952B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072"/>
              <a:ext cx="816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4616" name="Group 40">
            <a:extLst>
              <a:ext uri="{FF2B5EF4-FFF2-40B4-BE49-F238E27FC236}">
                <a16:creationId xmlns:a16="http://schemas.microsoft.com/office/drawing/2014/main" id="{329B297F-D872-41CA-8134-888FAC7811A0}"/>
              </a:ext>
            </a:extLst>
          </p:cNvPr>
          <p:cNvGrpSpPr>
            <a:grpSpLocks/>
          </p:cNvGrpSpPr>
          <p:nvPr/>
        </p:nvGrpSpPr>
        <p:grpSpPr bwMode="auto">
          <a:xfrm>
            <a:off x="1886607" y="5468007"/>
            <a:ext cx="8020050" cy="590550"/>
            <a:chOff x="288" y="3120"/>
            <a:chExt cx="5052" cy="372"/>
          </a:xfrm>
        </p:grpSpPr>
        <p:pic>
          <p:nvPicPr>
            <p:cNvPr id="4105" name="Picture 23">
              <a:extLst>
                <a:ext uri="{FF2B5EF4-FFF2-40B4-BE49-F238E27FC236}">
                  <a16:creationId xmlns:a16="http://schemas.microsoft.com/office/drawing/2014/main" id="{55EBAEBF-40F9-41E7-92E3-915B598C1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3120"/>
              <a:ext cx="5052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06" name="Line 34">
              <a:extLst>
                <a:ext uri="{FF2B5EF4-FFF2-40B4-BE49-F238E27FC236}">
                  <a16:creationId xmlns:a16="http://schemas.microsoft.com/office/drawing/2014/main" id="{9ACCC469-FF8B-463B-B157-8EEF6BF8C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3216"/>
              <a:ext cx="1920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4619" name="Picture 43">
            <a:extLst>
              <a:ext uri="{FF2B5EF4-FFF2-40B4-BE49-F238E27FC236}">
                <a16:creationId xmlns:a16="http://schemas.microsoft.com/office/drawing/2014/main" id="{EBD8789B-C1A2-4D23-A1DC-7CF32F56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08" y="1124608"/>
            <a:ext cx="79152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>
            <a:extLst>
              <a:ext uri="{FF2B5EF4-FFF2-40B4-BE49-F238E27FC236}">
                <a16:creationId xmlns:a16="http://schemas.microsoft.com/office/drawing/2014/main" id="{B51EF821-288C-40EC-AE51-60C572F0B3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4286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Noticed More…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31959C45-00B4-4CDE-B978-1B6F84F9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947" y="1466193"/>
            <a:ext cx="75723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648" name="Group 24">
            <a:extLst>
              <a:ext uri="{FF2B5EF4-FFF2-40B4-BE49-F238E27FC236}">
                <a16:creationId xmlns:a16="http://schemas.microsoft.com/office/drawing/2014/main" id="{35D1E016-7D13-4075-87E8-660819380811}"/>
              </a:ext>
            </a:extLst>
          </p:cNvPr>
          <p:cNvGrpSpPr>
            <a:grpSpLocks/>
          </p:cNvGrpSpPr>
          <p:nvPr/>
        </p:nvGrpSpPr>
        <p:grpSpPr bwMode="auto">
          <a:xfrm>
            <a:off x="1714170" y="4622146"/>
            <a:ext cx="5962650" cy="428625"/>
            <a:chOff x="288" y="2016"/>
            <a:chExt cx="3756" cy="270"/>
          </a:xfrm>
        </p:grpSpPr>
        <p:pic>
          <p:nvPicPr>
            <p:cNvPr id="5140" name="Picture 9">
              <a:extLst>
                <a:ext uri="{FF2B5EF4-FFF2-40B4-BE49-F238E27FC236}">
                  <a16:creationId xmlns:a16="http://schemas.microsoft.com/office/drawing/2014/main" id="{9719283F-8C27-498B-8257-062FAD43E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016"/>
              <a:ext cx="3756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41" name="Line 7">
              <a:extLst>
                <a:ext uri="{FF2B5EF4-FFF2-40B4-BE49-F238E27FC236}">
                  <a16:creationId xmlns:a16="http://schemas.microsoft.com/office/drawing/2014/main" id="{A4480A82-BA51-4196-BDD9-425ED9D99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208"/>
              <a:ext cx="576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647" name="Group 23">
            <a:extLst>
              <a:ext uri="{FF2B5EF4-FFF2-40B4-BE49-F238E27FC236}">
                <a16:creationId xmlns:a16="http://schemas.microsoft.com/office/drawing/2014/main" id="{F25C3639-77D8-4822-A48D-079358EC7C92}"/>
              </a:ext>
            </a:extLst>
          </p:cNvPr>
          <p:cNvGrpSpPr>
            <a:grpSpLocks/>
          </p:cNvGrpSpPr>
          <p:nvPr/>
        </p:nvGrpSpPr>
        <p:grpSpPr bwMode="auto">
          <a:xfrm>
            <a:off x="1647499" y="4088743"/>
            <a:ext cx="6200775" cy="314325"/>
            <a:chOff x="768" y="1488"/>
            <a:chExt cx="3906" cy="198"/>
          </a:xfrm>
        </p:grpSpPr>
        <p:pic>
          <p:nvPicPr>
            <p:cNvPr id="5138" name="Picture 21">
              <a:extLst>
                <a:ext uri="{FF2B5EF4-FFF2-40B4-BE49-F238E27FC236}">
                  <a16:creationId xmlns:a16="http://schemas.microsoft.com/office/drawing/2014/main" id="{BF4D9A2C-6B0B-406D-93E6-232F32134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488"/>
              <a:ext cx="3906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9" name="Line 8">
              <a:extLst>
                <a:ext uri="{FF2B5EF4-FFF2-40B4-BE49-F238E27FC236}">
                  <a16:creationId xmlns:a16="http://schemas.microsoft.com/office/drawing/2014/main" id="{D7A27620-C57F-4836-90C9-53B5FFF2E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536"/>
              <a:ext cx="528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651" name="Group 27">
            <a:extLst>
              <a:ext uri="{FF2B5EF4-FFF2-40B4-BE49-F238E27FC236}">
                <a16:creationId xmlns:a16="http://schemas.microsoft.com/office/drawing/2014/main" id="{E8F88396-1905-4920-8BC1-7BABF101F372}"/>
              </a:ext>
            </a:extLst>
          </p:cNvPr>
          <p:cNvGrpSpPr>
            <a:grpSpLocks/>
          </p:cNvGrpSpPr>
          <p:nvPr/>
        </p:nvGrpSpPr>
        <p:grpSpPr bwMode="auto">
          <a:xfrm>
            <a:off x="1647499" y="3402942"/>
            <a:ext cx="7810500" cy="428625"/>
            <a:chOff x="0" y="2112"/>
            <a:chExt cx="4920" cy="270"/>
          </a:xfrm>
        </p:grpSpPr>
        <p:pic>
          <p:nvPicPr>
            <p:cNvPr id="5135" name="Picture 25">
              <a:extLst>
                <a:ext uri="{FF2B5EF4-FFF2-40B4-BE49-F238E27FC236}">
                  <a16:creationId xmlns:a16="http://schemas.microsoft.com/office/drawing/2014/main" id="{A1FE7989-22A2-4625-8E8E-365AD0BC0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2"/>
              <a:ext cx="4920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6" name="Line 22">
              <a:extLst>
                <a:ext uri="{FF2B5EF4-FFF2-40B4-BE49-F238E27FC236}">
                  <a16:creationId xmlns:a16="http://schemas.microsoft.com/office/drawing/2014/main" id="{FA22963E-FBCE-400B-BE51-5B1D927DC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304"/>
              <a:ext cx="2352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37" name="Line 26">
              <a:extLst>
                <a:ext uri="{FF2B5EF4-FFF2-40B4-BE49-F238E27FC236}">
                  <a16:creationId xmlns:a16="http://schemas.microsoft.com/office/drawing/2014/main" id="{10D6DA6B-861C-4535-8966-A77EF666C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352"/>
              <a:ext cx="2352" cy="0"/>
            </a:xfrm>
            <a:prstGeom prst="line">
              <a:avLst/>
            </a:prstGeom>
            <a:noFill/>
            <a:ln w="76200">
              <a:solidFill>
                <a:srgbClr val="FFFF00">
                  <a:alpha val="50195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6652" name="Picture 28">
            <a:extLst>
              <a:ext uri="{FF2B5EF4-FFF2-40B4-BE49-F238E27FC236}">
                <a16:creationId xmlns:a16="http://schemas.microsoft.com/office/drawing/2014/main" id="{1573E794-F01C-4743-B4F4-94E6B39E0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97" y="1313794"/>
            <a:ext cx="6762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3" name="Picture 29">
            <a:extLst>
              <a:ext uri="{FF2B5EF4-FFF2-40B4-BE49-F238E27FC236}">
                <a16:creationId xmlns:a16="http://schemas.microsoft.com/office/drawing/2014/main" id="{BCD01784-B3B5-4C3D-A526-93A6EA44A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95" y="2733019"/>
            <a:ext cx="7334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4" name="Picture 30">
            <a:extLst>
              <a:ext uri="{FF2B5EF4-FFF2-40B4-BE49-F238E27FC236}">
                <a16:creationId xmlns:a16="http://schemas.microsoft.com/office/drawing/2014/main" id="{86EC5E08-9215-44A9-AC2C-70831914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920" y="3669643"/>
            <a:ext cx="6667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5" name="Picture 31">
            <a:extLst>
              <a:ext uri="{FF2B5EF4-FFF2-40B4-BE49-F238E27FC236}">
                <a16:creationId xmlns:a16="http://schemas.microsoft.com/office/drawing/2014/main" id="{6D7E3DB7-2B4E-4735-9E0B-1EB06C221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297" y="3617255"/>
            <a:ext cx="6953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6" name="Picture 32">
            <a:extLst>
              <a:ext uri="{FF2B5EF4-FFF2-40B4-BE49-F238E27FC236}">
                <a16:creationId xmlns:a16="http://schemas.microsoft.com/office/drawing/2014/main" id="{A4B57894-F70B-494E-A358-8BA2D9DA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920" y="4355443"/>
            <a:ext cx="647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97681B8-E30E-4142-8005-7AC5AC39DD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2825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Search for Elevations!</a:t>
            </a:r>
          </a:p>
        </p:txBody>
      </p:sp>
      <p:sp>
        <p:nvSpPr>
          <p:cNvPr id="6147" name="Rectangle 12">
            <a:extLst>
              <a:ext uri="{FF2B5EF4-FFF2-40B4-BE49-F238E27FC236}">
                <a16:creationId xmlns:a16="http://schemas.microsoft.com/office/drawing/2014/main" id="{CA7FE535-F870-489F-9A1D-DE6796375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0"/>
            <a:ext cx="891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</a:rPr>
              <a:t>During one of our annual "hackweeks</a:t>
            </a:r>
            <a:r>
              <a:rPr lang="en-US" altLang="en-US" baseline="30000">
                <a:solidFill>
                  <a:srgbClr val="000000"/>
                </a:solidFill>
              </a:rPr>
              <a:t>1</a:t>
            </a:r>
            <a:r>
              <a:rPr lang="en-US" altLang="en-US" sz="2400">
                <a:solidFill>
                  <a:srgbClr val="000000"/>
                </a:solidFill>
              </a:rPr>
              <a:t>" MattT and I wondered if we could piece together micro-elevations to find full pathways</a:t>
            </a:r>
          </a:p>
        </p:txBody>
      </p:sp>
      <p:sp>
        <p:nvSpPr>
          <p:cNvPr id="6148" name="Text Box 13">
            <a:extLst>
              <a:ext uri="{FF2B5EF4-FFF2-40B4-BE49-F238E27FC236}">
                <a16:creationId xmlns:a16="http://schemas.microsoft.com/office/drawing/2014/main" id="{943D1D23-2BCF-4866-A72B-DB368FFD1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537326"/>
            <a:ext cx="6019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 sz="1000" baseline="30000">
                <a:solidFill>
                  <a:srgbClr val="000000"/>
                </a:solidFill>
              </a:rPr>
              <a:t>1</a:t>
            </a:r>
            <a:r>
              <a:rPr lang="en-US" altLang="en-US" sz="1000">
                <a:solidFill>
                  <a:srgbClr val="000000"/>
                </a:solidFill>
              </a:rPr>
              <a:t> Imagine a Thinkweek + compiler :-)</a:t>
            </a:r>
          </a:p>
        </p:txBody>
      </p:sp>
      <p:pic>
        <p:nvPicPr>
          <p:cNvPr id="74933" name="Picture 181" descr="Photo_010405_002">
            <a:extLst>
              <a:ext uri="{FF2B5EF4-FFF2-40B4-BE49-F238E27FC236}">
                <a16:creationId xmlns:a16="http://schemas.microsoft.com/office/drawing/2014/main" id="{12FBF66A-8862-4936-A1E1-A38AC4364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38300"/>
            <a:ext cx="1981200" cy="148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38" name="Picture 186" descr="Photo_031105_009">
            <a:extLst>
              <a:ext uri="{FF2B5EF4-FFF2-40B4-BE49-F238E27FC236}">
                <a16:creationId xmlns:a16="http://schemas.microsoft.com/office/drawing/2014/main" id="{43C731EF-7AA2-4649-B9AA-EDFFB98A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14800"/>
            <a:ext cx="1981200" cy="148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40" name="Picture 188" descr="treasure_map">
            <a:extLst>
              <a:ext uri="{FF2B5EF4-FFF2-40B4-BE49-F238E27FC236}">
                <a16:creationId xmlns:a16="http://schemas.microsoft.com/office/drawing/2014/main" id="{2727C03A-2B51-4ADD-A863-015CCF2A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247900"/>
            <a:ext cx="26289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941" name="WordArt 189">
            <a:extLst>
              <a:ext uri="{FF2B5EF4-FFF2-40B4-BE49-F238E27FC236}">
                <a16:creationId xmlns:a16="http://schemas.microsoft.com/office/drawing/2014/main" id="{61E831D2-7389-446E-BB97-5D9638DB122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1409615">
            <a:off x="8496300" y="1676401"/>
            <a:ext cx="1162050" cy="14573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3593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r00t!</a:t>
            </a:r>
          </a:p>
        </p:txBody>
      </p:sp>
      <p:sp>
        <p:nvSpPr>
          <p:cNvPr id="74942" name="WordArt 190">
            <a:extLst>
              <a:ext uri="{FF2B5EF4-FFF2-40B4-BE49-F238E27FC236}">
                <a16:creationId xmlns:a16="http://schemas.microsoft.com/office/drawing/2014/main" id="{F18FD289-792F-4873-BC7C-0B9448CCBD5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90800" y="3438525"/>
            <a:ext cx="457200" cy="476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+</a:t>
            </a:r>
          </a:p>
        </p:txBody>
      </p:sp>
      <p:sp>
        <p:nvSpPr>
          <p:cNvPr id="74945" name="WordArt 193">
            <a:extLst>
              <a:ext uri="{FF2B5EF4-FFF2-40B4-BE49-F238E27FC236}">
                <a16:creationId xmlns:a16="http://schemas.microsoft.com/office/drawing/2014/main" id="{C31744FE-72DF-42DE-A6C6-1A78D7876FA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962400" y="3438525"/>
            <a:ext cx="457200" cy="476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+</a:t>
            </a:r>
          </a:p>
        </p:txBody>
      </p:sp>
      <p:sp>
        <p:nvSpPr>
          <p:cNvPr id="74946" name="WordArt 194">
            <a:extLst>
              <a:ext uri="{FF2B5EF4-FFF2-40B4-BE49-F238E27FC236}">
                <a16:creationId xmlns:a16="http://schemas.microsoft.com/office/drawing/2014/main" id="{C150C6B1-6835-4574-83EA-00DD0A50FE0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391400" y="3486150"/>
            <a:ext cx="457200" cy="381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=</a:t>
            </a:r>
          </a:p>
        </p:txBody>
      </p:sp>
      <p:grpSp>
        <p:nvGrpSpPr>
          <p:cNvPr id="74949" name="Group 197">
            <a:extLst>
              <a:ext uri="{FF2B5EF4-FFF2-40B4-BE49-F238E27FC236}">
                <a16:creationId xmlns:a16="http://schemas.microsoft.com/office/drawing/2014/main" id="{A0307918-94CB-4F6A-8D34-1058CE2EE87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828800"/>
            <a:ext cx="2590800" cy="3657600"/>
            <a:chOff x="1728" y="720"/>
            <a:chExt cx="2274" cy="2880"/>
          </a:xfrm>
        </p:grpSpPr>
        <p:pic>
          <p:nvPicPr>
            <p:cNvPr id="6157" name="Picture 198">
              <a:extLst>
                <a:ext uri="{FF2B5EF4-FFF2-40B4-BE49-F238E27FC236}">
                  <a16:creationId xmlns:a16="http://schemas.microsoft.com/office/drawing/2014/main" id="{B1E3E829-252E-451E-8764-1B1A3BA22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" y="720"/>
              <a:ext cx="2274" cy="28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58" name="WordArt 199">
              <a:extLst>
                <a:ext uri="{FF2B5EF4-FFF2-40B4-BE49-F238E27FC236}">
                  <a16:creationId xmlns:a16="http://schemas.microsoft.com/office/drawing/2014/main" id="{D0169349-48C6-4A09-B0AB-97E4C8E2C0EA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 rot="-440069">
              <a:off x="3457" y="1008"/>
              <a:ext cx="431" cy="1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NT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200DDFA-120E-4CA7-9711-CBED6A397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2444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Search for Elevations!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E7DBC2A-56B7-48DE-B2BE-356758C07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600200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AutoNum type="arabicPeriod"/>
            </a:pPr>
            <a:r>
              <a:rPr lang="en-US" altLang="en-US" sz="2400">
                <a:solidFill>
                  <a:srgbClr val="000000"/>
                </a:solidFill>
              </a:rPr>
              <a:t>Identify Edges</a:t>
            </a: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92DEA5FE-7F8B-45F3-BD31-BD287C4B7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105400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AutoNum type="arabicPeriod" startAt="2"/>
            </a:pPr>
            <a:r>
              <a:rPr lang="en-US" altLang="en-US" sz="2400">
                <a:solidFill>
                  <a:srgbClr val="000000"/>
                </a:solidFill>
              </a:rPr>
              <a:t>Build Graph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042A808-E509-4702-9263-CB1812ECA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562600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AutoNum type="arabicPeriod" startAt="3"/>
            </a:pPr>
            <a:r>
              <a:rPr lang="en-US" altLang="en-US" sz="2400">
                <a:solidFill>
                  <a:srgbClr val="000000"/>
                </a:solidFill>
              </a:rPr>
              <a:t>Go Find </a:t>
            </a:r>
            <a:r>
              <a:rPr lang="en-US" altLang="en-US" sz="2400">
                <a:solidFill>
                  <a:srgbClr val="000000"/>
                </a:solidFill>
                <a:sym typeface="Wingdings" panose="05000000000000000000" pitchFamily="2" charset="2"/>
              </a:rPr>
              <a:t>LOCAL SYSTEM</a:t>
            </a:r>
            <a:r>
              <a:rPr lang="en-US" altLang="en-US" sz="2400">
                <a:solidFill>
                  <a:srgbClr val="000000"/>
                </a:solidFill>
              </a:rPr>
              <a:t>!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F34775C2-842E-4912-A77A-113081B08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85800"/>
            <a:ext cx="891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</a:rPr>
              <a:t>During one of our annual "hackweeks</a:t>
            </a:r>
            <a:r>
              <a:rPr lang="en-US" altLang="en-US" baseline="30000">
                <a:solidFill>
                  <a:srgbClr val="000000"/>
                </a:solidFill>
              </a:rPr>
              <a:t>1</a:t>
            </a:r>
            <a:r>
              <a:rPr lang="en-US" altLang="en-US" sz="2400">
                <a:solidFill>
                  <a:srgbClr val="000000"/>
                </a:solidFill>
              </a:rPr>
              <a:t>" MattT and I wondered if we could piece together micro-elevations to find full pathways</a:t>
            </a:r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52C6D830-6367-436F-9285-9858487E6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537326"/>
            <a:ext cx="6019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en-US" sz="1000" baseline="30000">
                <a:solidFill>
                  <a:srgbClr val="000000"/>
                </a:solidFill>
              </a:rPr>
              <a:t>1</a:t>
            </a:r>
            <a:r>
              <a:rPr lang="en-US" altLang="en-US" sz="1000">
                <a:solidFill>
                  <a:srgbClr val="000000"/>
                </a:solidFill>
              </a:rPr>
              <a:t> Imagine a Thinkweek + compiler :-)</a:t>
            </a:r>
          </a:p>
        </p:txBody>
      </p:sp>
      <p:graphicFrame>
        <p:nvGraphicFramePr>
          <p:cNvPr id="105480" name="Group 8">
            <a:extLst>
              <a:ext uri="{FF2B5EF4-FFF2-40B4-BE49-F238E27FC236}">
                <a16:creationId xmlns:a16="http://schemas.microsoft.com/office/drawing/2014/main" id="{37A2DF98-3EA9-4718-B056-331ACCD2835A}"/>
              </a:ext>
            </a:extLst>
          </p:cNvPr>
          <p:cNvGraphicFramePr>
            <a:graphicFrameLocks noGrp="1"/>
          </p:cNvGraphicFramePr>
          <p:nvPr/>
        </p:nvGraphicFramePr>
        <p:xfrm>
          <a:off x="1600200" y="2133600"/>
          <a:ext cx="8915400" cy="2895600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2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9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analsvcact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sqlwriter.exe ACL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sqlsvcacct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sqlsvcacct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SeTcbPrivilege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LOCAL SYSTEM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Everyone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CSAVCHK.exe ACL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NTDEV\JohnLa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NTDEV\JohnLa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Group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Net Cfg Operator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Net Cfg Operator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DHCP ACL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LOCAL SYSTEM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202" name="Group 54">
            <a:extLst>
              <a:ext uri="{FF2B5EF4-FFF2-40B4-BE49-F238E27FC236}">
                <a16:creationId xmlns:a16="http://schemas.microsoft.com/office/drawing/2014/main" id="{476844C3-2EC0-4D0F-8A3E-E7BB22A2AC84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133600"/>
            <a:ext cx="4572000" cy="2819400"/>
            <a:chOff x="1296" y="1344"/>
            <a:chExt cx="2880" cy="1776"/>
          </a:xfrm>
        </p:grpSpPr>
        <p:grpSp>
          <p:nvGrpSpPr>
            <p:cNvPr id="7203" name="Group 55">
              <a:extLst>
                <a:ext uri="{FF2B5EF4-FFF2-40B4-BE49-F238E27FC236}">
                  <a16:creationId xmlns:a16="http://schemas.microsoft.com/office/drawing/2014/main" id="{85F2B609-BDD4-49C7-8DD9-CEEB8E245F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1344"/>
              <a:ext cx="720" cy="288"/>
              <a:chOff x="3456" y="3312"/>
              <a:chExt cx="864" cy="288"/>
            </a:xfrm>
          </p:grpSpPr>
          <p:sp>
            <p:nvSpPr>
              <p:cNvPr id="7231" name="AutoShape 56">
                <a:extLst>
                  <a:ext uri="{FF2B5EF4-FFF2-40B4-BE49-F238E27FC236}">
                    <a16:creationId xmlns:a16="http://schemas.microsoft.com/office/drawing/2014/main" id="{4A50BB8B-2401-4CC0-BDAF-E52D96D04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32" name="Text Box 57">
                <a:extLst>
                  <a:ext uri="{FF2B5EF4-FFF2-40B4-BE49-F238E27FC236}">
                    <a16:creationId xmlns:a16="http://schemas.microsoft.com/office/drawing/2014/main" id="{60D9CB94-9134-4E6B-A27C-F0DCF3B801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can become</a:t>
                </a:r>
              </a:p>
            </p:txBody>
          </p:sp>
        </p:grpSp>
        <p:grpSp>
          <p:nvGrpSpPr>
            <p:cNvPr id="7204" name="Group 58">
              <a:extLst>
                <a:ext uri="{FF2B5EF4-FFF2-40B4-BE49-F238E27FC236}">
                  <a16:creationId xmlns:a16="http://schemas.microsoft.com/office/drawing/2014/main" id="{D20CB850-06DB-4712-916D-F9125AE3E3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344"/>
              <a:ext cx="720" cy="288"/>
              <a:chOff x="3456" y="3312"/>
              <a:chExt cx="864" cy="288"/>
            </a:xfrm>
          </p:grpSpPr>
          <p:sp>
            <p:nvSpPr>
              <p:cNvPr id="7229" name="AutoShape 59">
                <a:extLst>
                  <a:ext uri="{FF2B5EF4-FFF2-40B4-BE49-F238E27FC236}">
                    <a16:creationId xmlns:a16="http://schemas.microsoft.com/office/drawing/2014/main" id="{18B2BF0A-8AE4-4EB0-9BFE-BD6E8CD5E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30" name="Text Box 60">
                <a:extLst>
                  <a:ext uri="{FF2B5EF4-FFF2-40B4-BE49-F238E27FC236}">
                    <a16:creationId xmlns:a16="http://schemas.microsoft.com/office/drawing/2014/main" id="{D2D61EA0-E780-440B-B169-E3526B116D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because  of</a:t>
                </a:r>
              </a:p>
            </p:txBody>
          </p:sp>
        </p:grpSp>
        <p:grpSp>
          <p:nvGrpSpPr>
            <p:cNvPr id="7205" name="Group 61">
              <a:extLst>
                <a:ext uri="{FF2B5EF4-FFF2-40B4-BE49-F238E27FC236}">
                  <a16:creationId xmlns:a16="http://schemas.microsoft.com/office/drawing/2014/main" id="{F75DA2A9-AD38-45C7-BB86-B8AC8D87A3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728"/>
              <a:ext cx="720" cy="288"/>
              <a:chOff x="3456" y="3312"/>
              <a:chExt cx="864" cy="288"/>
            </a:xfrm>
          </p:grpSpPr>
          <p:sp>
            <p:nvSpPr>
              <p:cNvPr id="7227" name="AutoShape 62">
                <a:extLst>
                  <a:ext uri="{FF2B5EF4-FFF2-40B4-BE49-F238E27FC236}">
                    <a16:creationId xmlns:a16="http://schemas.microsoft.com/office/drawing/2014/main" id="{5EC3BE66-1A65-4605-ABAE-F8DFEC37E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8" name="Text Box 63">
                <a:extLst>
                  <a:ext uri="{FF2B5EF4-FFF2-40B4-BE49-F238E27FC236}">
                    <a16:creationId xmlns:a16="http://schemas.microsoft.com/office/drawing/2014/main" id="{6B3D50C4-817E-4E48-A7F3-26829C878F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because  of</a:t>
                </a:r>
              </a:p>
            </p:txBody>
          </p:sp>
        </p:grpSp>
        <p:grpSp>
          <p:nvGrpSpPr>
            <p:cNvPr id="7206" name="Group 64">
              <a:extLst>
                <a:ext uri="{FF2B5EF4-FFF2-40B4-BE49-F238E27FC236}">
                  <a16:creationId xmlns:a16="http://schemas.microsoft.com/office/drawing/2014/main" id="{B8CD61E0-2CB8-4109-8370-1A3A4045C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064"/>
              <a:ext cx="720" cy="288"/>
              <a:chOff x="3456" y="3312"/>
              <a:chExt cx="864" cy="288"/>
            </a:xfrm>
          </p:grpSpPr>
          <p:sp>
            <p:nvSpPr>
              <p:cNvPr id="7225" name="AutoShape 65">
                <a:extLst>
                  <a:ext uri="{FF2B5EF4-FFF2-40B4-BE49-F238E27FC236}">
                    <a16:creationId xmlns:a16="http://schemas.microsoft.com/office/drawing/2014/main" id="{A19404C8-E64C-4944-A228-5DF01AC07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6" name="Text Box 66">
                <a:extLst>
                  <a:ext uri="{FF2B5EF4-FFF2-40B4-BE49-F238E27FC236}">
                    <a16:creationId xmlns:a16="http://schemas.microsoft.com/office/drawing/2014/main" id="{D9385411-0BA4-4F88-B3D2-EACC7AD135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because  of</a:t>
                </a:r>
              </a:p>
            </p:txBody>
          </p:sp>
        </p:grpSp>
        <p:grpSp>
          <p:nvGrpSpPr>
            <p:cNvPr id="7207" name="Group 67">
              <a:extLst>
                <a:ext uri="{FF2B5EF4-FFF2-40B4-BE49-F238E27FC236}">
                  <a16:creationId xmlns:a16="http://schemas.microsoft.com/office/drawing/2014/main" id="{3B6B870E-4305-4198-A7A4-E37619CC24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400"/>
              <a:ext cx="720" cy="288"/>
              <a:chOff x="3456" y="3312"/>
              <a:chExt cx="864" cy="288"/>
            </a:xfrm>
          </p:grpSpPr>
          <p:sp>
            <p:nvSpPr>
              <p:cNvPr id="7223" name="AutoShape 68">
                <a:extLst>
                  <a:ext uri="{FF2B5EF4-FFF2-40B4-BE49-F238E27FC236}">
                    <a16:creationId xmlns:a16="http://schemas.microsoft.com/office/drawing/2014/main" id="{1A52BF94-86A4-4A45-9A49-AE3A50837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4" name="Text Box 69">
                <a:extLst>
                  <a:ext uri="{FF2B5EF4-FFF2-40B4-BE49-F238E27FC236}">
                    <a16:creationId xmlns:a16="http://schemas.microsoft.com/office/drawing/2014/main" id="{AD53AB0E-EB52-4B33-B48B-7544966B9E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because  of</a:t>
                </a:r>
              </a:p>
            </p:txBody>
          </p:sp>
        </p:grpSp>
        <p:grpSp>
          <p:nvGrpSpPr>
            <p:cNvPr id="7208" name="Group 70">
              <a:extLst>
                <a:ext uri="{FF2B5EF4-FFF2-40B4-BE49-F238E27FC236}">
                  <a16:creationId xmlns:a16="http://schemas.microsoft.com/office/drawing/2014/main" id="{D21A1C60-C8AC-4F3C-BEE2-1739DCC866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2784"/>
              <a:ext cx="720" cy="288"/>
              <a:chOff x="3456" y="3312"/>
              <a:chExt cx="864" cy="288"/>
            </a:xfrm>
          </p:grpSpPr>
          <p:sp>
            <p:nvSpPr>
              <p:cNvPr id="7221" name="AutoShape 71">
                <a:extLst>
                  <a:ext uri="{FF2B5EF4-FFF2-40B4-BE49-F238E27FC236}">
                    <a16:creationId xmlns:a16="http://schemas.microsoft.com/office/drawing/2014/main" id="{6464E691-E27E-4B5C-B1E1-4B5216904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2" name="Text Box 72">
                <a:extLst>
                  <a:ext uri="{FF2B5EF4-FFF2-40B4-BE49-F238E27FC236}">
                    <a16:creationId xmlns:a16="http://schemas.microsoft.com/office/drawing/2014/main" id="{593CBA8B-BEE4-4864-BE3C-DAC8306376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because  of</a:t>
                </a:r>
              </a:p>
            </p:txBody>
          </p:sp>
        </p:grpSp>
        <p:grpSp>
          <p:nvGrpSpPr>
            <p:cNvPr id="7209" name="Group 73">
              <a:extLst>
                <a:ext uri="{FF2B5EF4-FFF2-40B4-BE49-F238E27FC236}">
                  <a16:creationId xmlns:a16="http://schemas.microsoft.com/office/drawing/2014/main" id="{5C2EB331-C432-41FD-957D-053398FBE9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1680"/>
              <a:ext cx="720" cy="288"/>
              <a:chOff x="3456" y="3312"/>
              <a:chExt cx="864" cy="288"/>
            </a:xfrm>
          </p:grpSpPr>
          <p:sp>
            <p:nvSpPr>
              <p:cNvPr id="7219" name="AutoShape 74">
                <a:extLst>
                  <a:ext uri="{FF2B5EF4-FFF2-40B4-BE49-F238E27FC236}">
                    <a16:creationId xmlns:a16="http://schemas.microsoft.com/office/drawing/2014/main" id="{0964EF80-928B-4970-92C0-6BBDD47AE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0" name="Text Box 75">
                <a:extLst>
                  <a:ext uri="{FF2B5EF4-FFF2-40B4-BE49-F238E27FC236}">
                    <a16:creationId xmlns:a16="http://schemas.microsoft.com/office/drawing/2014/main" id="{E37763D5-0B1E-4F00-A9A9-ABD3C8BE5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can become</a:t>
                </a:r>
              </a:p>
            </p:txBody>
          </p:sp>
        </p:grpSp>
        <p:grpSp>
          <p:nvGrpSpPr>
            <p:cNvPr id="7210" name="Group 76">
              <a:extLst>
                <a:ext uri="{FF2B5EF4-FFF2-40B4-BE49-F238E27FC236}">
                  <a16:creationId xmlns:a16="http://schemas.microsoft.com/office/drawing/2014/main" id="{1D811591-7F5B-4FC0-8AC3-60394C01D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064"/>
              <a:ext cx="720" cy="288"/>
              <a:chOff x="3456" y="3312"/>
              <a:chExt cx="864" cy="288"/>
            </a:xfrm>
          </p:grpSpPr>
          <p:sp>
            <p:nvSpPr>
              <p:cNvPr id="7217" name="AutoShape 77">
                <a:extLst>
                  <a:ext uri="{FF2B5EF4-FFF2-40B4-BE49-F238E27FC236}">
                    <a16:creationId xmlns:a16="http://schemas.microsoft.com/office/drawing/2014/main" id="{9C723D70-CEE1-439F-A05B-18A687095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18" name="Text Box 78">
                <a:extLst>
                  <a:ext uri="{FF2B5EF4-FFF2-40B4-BE49-F238E27FC236}">
                    <a16:creationId xmlns:a16="http://schemas.microsoft.com/office/drawing/2014/main" id="{D3E7CBBA-19E5-459B-931D-897BD677A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can become</a:t>
                </a:r>
              </a:p>
            </p:txBody>
          </p:sp>
        </p:grpSp>
        <p:grpSp>
          <p:nvGrpSpPr>
            <p:cNvPr id="7211" name="Group 79">
              <a:extLst>
                <a:ext uri="{FF2B5EF4-FFF2-40B4-BE49-F238E27FC236}">
                  <a16:creationId xmlns:a16="http://schemas.microsoft.com/office/drawing/2014/main" id="{6814A5AE-5540-4428-9BBF-E966478FB2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400"/>
              <a:ext cx="720" cy="288"/>
              <a:chOff x="3456" y="3312"/>
              <a:chExt cx="864" cy="288"/>
            </a:xfrm>
          </p:grpSpPr>
          <p:sp>
            <p:nvSpPr>
              <p:cNvPr id="7215" name="AutoShape 80">
                <a:extLst>
                  <a:ext uri="{FF2B5EF4-FFF2-40B4-BE49-F238E27FC236}">
                    <a16:creationId xmlns:a16="http://schemas.microsoft.com/office/drawing/2014/main" id="{79C33938-9216-4594-BE5F-C0B376358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16" name="Text Box 81">
                <a:extLst>
                  <a:ext uri="{FF2B5EF4-FFF2-40B4-BE49-F238E27FC236}">
                    <a16:creationId xmlns:a16="http://schemas.microsoft.com/office/drawing/2014/main" id="{29115C0C-9BF3-44AB-8BEA-5992DA6119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can become</a:t>
                </a:r>
              </a:p>
            </p:txBody>
          </p:sp>
        </p:grpSp>
        <p:grpSp>
          <p:nvGrpSpPr>
            <p:cNvPr id="7212" name="Group 82">
              <a:extLst>
                <a:ext uri="{FF2B5EF4-FFF2-40B4-BE49-F238E27FC236}">
                  <a16:creationId xmlns:a16="http://schemas.microsoft.com/office/drawing/2014/main" id="{F587A6F0-F169-44C4-B7FD-CFD7FBC158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832"/>
              <a:ext cx="720" cy="288"/>
              <a:chOff x="3456" y="3312"/>
              <a:chExt cx="864" cy="288"/>
            </a:xfrm>
          </p:grpSpPr>
          <p:sp>
            <p:nvSpPr>
              <p:cNvPr id="7213" name="AutoShape 83">
                <a:extLst>
                  <a:ext uri="{FF2B5EF4-FFF2-40B4-BE49-F238E27FC236}">
                    <a16:creationId xmlns:a16="http://schemas.microsoft.com/office/drawing/2014/main" id="{61F5F8E2-CB6B-445A-A5D5-8A5DB23C7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864" cy="288"/>
              </a:xfrm>
              <a:prstGeom prst="rightArrow">
                <a:avLst>
                  <a:gd name="adj1" fmla="val 50000"/>
                  <a:gd name="adj2" fmla="val 7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14" name="Text Box 84">
                <a:extLst>
                  <a:ext uri="{FF2B5EF4-FFF2-40B4-BE49-F238E27FC236}">
                    <a16:creationId xmlns:a16="http://schemas.microsoft.com/office/drawing/2014/main" id="{AEE7B8DE-0E7B-48E9-B861-5ABB42A156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6" y="3360"/>
                <a:ext cx="81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en-US" sz="1200">
                    <a:solidFill>
                      <a:srgbClr val="000000"/>
                    </a:solidFill>
                  </a:rPr>
                  <a:t>can become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6" grpId="0"/>
      <p:bldP spid="1054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>
            <a:extLst>
              <a:ext uri="{FF2B5EF4-FFF2-40B4-BE49-F238E27FC236}">
                <a16:creationId xmlns:a16="http://schemas.microsoft.com/office/drawing/2014/main" id="{D5D500E2-6EE1-4AA8-A22C-E587D2E74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84139"/>
            <a:ext cx="10515600" cy="449427"/>
          </a:xfrm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Elevation Graph for WS03 RTM</a:t>
            </a:r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29CA0D79-DA9F-4122-ABAB-B4649BE88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69914"/>
            <a:ext cx="8001000" cy="621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6" name="Freeform 6">
            <a:extLst>
              <a:ext uri="{FF2B5EF4-FFF2-40B4-BE49-F238E27FC236}">
                <a16:creationId xmlns:a16="http://schemas.microsoft.com/office/drawing/2014/main" id="{5FD5B969-4ED5-4C41-92F8-14EC446E1B3B}"/>
              </a:ext>
            </a:extLst>
          </p:cNvPr>
          <p:cNvSpPr>
            <a:spLocks/>
          </p:cNvSpPr>
          <p:nvPr/>
        </p:nvSpPr>
        <p:spPr bwMode="auto">
          <a:xfrm>
            <a:off x="2370139" y="1062039"/>
            <a:ext cx="2528887" cy="1379537"/>
          </a:xfrm>
          <a:custGeom>
            <a:avLst/>
            <a:gdLst>
              <a:gd name="T0" fmla="*/ 2528887 w 1593"/>
              <a:gd name="T1" fmla="*/ 26987 h 869"/>
              <a:gd name="T2" fmla="*/ 1624012 w 1593"/>
              <a:gd name="T3" fmla="*/ 66675 h 869"/>
              <a:gd name="T4" fmla="*/ 1274762 w 1593"/>
              <a:gd name="T5" fmla="*/ 104775 h 869"/>
              <a:gd name="T6" fmla="*/ 1079500 w 1593"/>
              <a:gd name="T7" fmla="*/ 173037 h 869"/>
              <a:gd name="T8" fmla="*/ 933450 w 1593"/>
              <a:gd name="T9" fmla="*/ 231775 h 869"/>
              <a:gd name="T10" fmla="*/ 876300 w 1593"/>
              <a:gd name="T11" fmla="*/ 250825 h 869"/>
              <a:gd name="T12" fmla="*/ 768350 w 1593"/>
              <a:gd name="T13" fmla="*/ 319087 h 869"/>
              <a:gd name="T14" fmla="*/ 681037 w 1593"/>
              <a:gd name="T15" fmla="*/ 377825 h 869"/>
              <a:gd name="T16" fmla="*/ 447675 w 1593"/>
              <a:gd name="T17" fmla="*/ 552450 h 869"/>
              <a:gd name="T18" fmla="*/ 350837 w 1593"/>
              <a:gd name="T19" fmla="*/ 669925 h 869"/>
              <a:gd name="T20" fmla="*/ 301625 w 1593"/>
              <a:gd name="T21" fmla="*/ 717550 h 869"/>
              <a:gd name="T22" fmla="*/ 233362 w 1593"/>
              <a:gd name="T23" fmla="*/ 825500 h 869"/>
              <a:gd name="T24" fmla="*/ 223837 w 1593"/>
              <a:gd name="T25" fmla="*/ 854075 h 869"/>
              <a:gd name="T26" fmla="*/ 165100 w 1593"/>
              <a:gd name="T27" fmla="*/ 903287 h 869"/>
              <a:gd name="T28" fmla="*/ 49212 w 1593"/>
              <a:gd name="T29" fmla="*/ 1117600 h 869"/>
              <a:gd name="T30" fmla="*/ 19050 w 1593"/>
              <a:gd name="T31" fmla="*/ 1320800 h 869"/>
              <a:gd name="T32" fmla="*/ 0 w 1593"/>
              <a:gd name="T33" fmla="*/ 1379537 h 86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593" h="869">
                <a:moveTo>
                  <a:pt x="1593" y="17"/>
                </a:moveTo>
                <a:cubicBezTo>
                  <a:pt x="1431" y="19"/>
                  <a:pt x="1198" y="0"/>
                  <a:pt x="1023" y="42"/>
                </a:cubicBezTo>
                <a:cubicBezTo>
                  <a:pt x="955" y="76"/>
                  <a:pt x="877" y="54"/>
                  <a:pt x="803" y="66"/>
                </a:cubicBezTo>
                <a:cubicBezTo>
                  <a:pt x="763" y="83"/>
                  <a:pt x="722" y="99"/>
                  <a:pt x="680" y="109"/>
                </a:cubicBezTo>
                <a:cubicBezTo>
                  <a:pt x="653" y="127"/>
                  <a:pt x="619" y="137"/>
                  <a:pt x="588" y="146"/>
                </a:cubicBezTo>
                <a:cubicBezTo>
                  <a:pt x="576" y="150"/>
                  <a:pt x="552" y="158"/>
                  <a:pt x="552" y="158"/>
                </a:cubicBezTo>
                <a:cubicBezTo>
                  <a:pt x="531" y="177"/>
                  <a:pt x="511" y="192"/>
                  <a:pt x="484" y="201"/>
                </a:cubicBezTo>
                <a:cubicBezTo>
                  <a:pt x="466" y="220"/>
                  <a:pt x="454" y="230"/>
                  <a:pt x="429" y="238"/>
                </a:cubicBezTo>
                <a:cubicBezTo>
                  <a:pt x="381" y="272"/>
                  <a:pt x="334" y="322"/>
                  <a:pt x="282" y="348"/>
                </a:cubicBezTo>
                <a:cubicBezTo>
                  <a:pt x="260" y="372"/>
                  <a:pt x="244" y="399"/>
                  <a:pt x="221" y="422"/>
                </a:cubicBezTo>
                <a:cubicBezTo>
                  <a:pt x="211" y="432"/>
                  <a:pt x="190" y="452"/>
                  <a:pt x="190" y="452"/>
                </a:cubicBezTo>
                <a:cubicBezTo>
                  <a:pt x="181" y="481"/>
                  <a:pt x="160" y="494"/>
                  <a:pt x="147" y="520"/>
                </a:cubicBezTo>
                <a:cubicBezTo>
                  <a:pt x="144" y="526"/>
                  <a:pt x="145" y="533"/>
                  <a:pt x="141" y="538"/>
                </a:cubicBezTo>
                <a:cubicBezTo>
                  <a:pt x="131" y="551"/>
                  <a:pt x="114" y="557"/>
                  <a:pt x="104" y="569"/>
                </a:cubicBezTo>
                <a:cubicBezTo>
                  <a:pt x="70" y="609"/>
                  <a:pt x="58" y="661"/>
                  <a:pt x="31" y="704"/>
                </a:cubicBezTo>
                <a:cubicBezTo>
                  <a:pt x="26" y="745"/>
                  <a:pt x="20" y="791"/>
                  <a:pt x="12" y="832"/>
                </a:cubicBezTo>
                <a:cubicBezTo>
                  <a:pt x="10" y="845"/>
                  <a:pt x="0" y="869"/>
                  <a:pt x="0" y="869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6327" name="Freeform 7">
            <a:extLst>
              <a:ext uri="{FF2B5EF4-FFF2-40B4-BE49-F238E27FC236}">
                <a16:creationId xmlns:a16="http://schemas.microsoft.com/office/drawing/2014/main" id="{201D03AF-7B3E-4A3A-93E6-F17E6CC9FC29}"/>
              </a:ext>
            </a:extLst>
          </p:cNvPr>
          <p:cNvSpPr>
            <a:spLocks/>
          </p:cNvSpPr>
          <p:nvPr/>
        </p:nvSpPr>
        <p:spPr bwMode="auto">
          <a:xfrm>
            <a:off x="2379663" y="2636839"/>
            <a:ext cx="3346450" cy="3667125"/>
          </a:xfrm>
          <a:custGeom>
            <a:avLst/>
            <a:gdLst>
              <a:gd name="T0" fmla="*/ 19050 w 2108"/>
              <a:gd name="T1" fmla="*/ 0 h 2310"/>
              <a:gd name="T2" fmla="*/ 49213 w 2108"/>
              <a:gd name="T3" fmla="*/ 155575 h 2310"/>
              <a:gd name="T4" fmla="*/ 77788 w 2108"/>
              <a:gd name="T5" fmla="*/ 320675 h 2310"/>
              <a:gd name="T6" fmla="*/ 107950 w 2108"/>
              <a:gd name="T7" fmla="*/ 1497013 h 2310"/>
              <a:gd name="T8" fmla="*/ 127000 w 2108"/>
              <a:gd name="T9" fmla="*/ 2363788 h 2310"/>
              <a:gd name="T10" fmla="*/ 155575 w 2108"/>
              <a:gd name="T11" fmla="*/ 2420938 h 2310"/>
              <a:gd name="T12" fmla="*/ 204788 w 2108"/>
              <a:gd name="T13" fmla="*/ 2946400 h 2310"/>
              <a:gd name="T14" fmla="*/ 350838 w 2108"/>
              <a:gd name="T15" fmla="*/ 3170238 h 2310"/>
              <a:gd name="T16" fmla="*/ 487363 w 2108"/>
              <a:gd name="T17" fmla="*/ 3346450 h 2310"/>
              <a:gd name="T18" fmla="*/ 593725 w 2108"/>
              <a:gd name="T19" fmla="*/ 3452813 h 2310"/>
              <a:gd name="T20" fmla="*/ 788988 w 2108"/>
              <a:gd name="T21" fmla="*/ 3462338 h 2310"/>
              <a:gd name="T22" fmla="*/ 885825 w 2108"/>
              <a:gd name="T23" fmla="*/ 3481388 h 2310"/>
              <a:gd name="T24" fmla="*/ 904875 w 2108"/>
              <a:gd name="T25" fmla="*/ 3502025 h 2310"/>
              <a:gd name="T26" fmla="*/ 992188 w 2108"/>
              <a:gd name="T27" fmla="*/ 3530600 h 2310"/>
              <a:gd name="T28" fmla="*/ 1090613 w 2108"/>
              <a:gd name="T29" fmla="*/ 3559175 h 2310"/>
              <a:gd name="T30" fmla="*/ 1177925 w 2108"/>
              <a:gd name="T31" fmla="*/ 3598863 h 2310"/>
              <a:gd name="T32" fmla="*/ 1312863 w 2108"/>
              <a:gd name="T33" fmla="*/ 3667125 h 2310"/>
              <a:gd name="T34" fmla="*/ 2762250 w 2108"/>
              <a:gd name="T35" fmla="*/ 3636963 h 2310"/>
              <a:gd name="T36" fmla="*/ 3346450 w 2108"/>
              <a:gd name="T37" fmla="*/ 3646488 h 23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108" h="2310">
                <a:moveTo>
                  <a:pt x="12" y="0"/>
                </a:moveTo>
                <a:cubicBezTo>
                  <a:pt x="17" y="34"/>
                  <a:pt x="21" y="66"/>
                  <a:pt x="31" y="98"/>
                </a:cubicBezTo>
                <a:cubicBezTo>
                  <a:pt x="35" y="135"/>
                  <a:pt x="43" y="166"/>
                  <a:pt x="49" y="202"/>
                </a:cubicBezTo>
                <a:cubicBezTo>
                  <a:pt x="52" y="531"/>
                  <a:pt x="45" y="684"/>
                  <a:pt x="68" y="943"/>
                </a:cubicBezTo>
                <a:cubicBezTo>
                  <a:pt x="70" y="1125"/>
                  <a:pt x="0" y="1325"/>
                  <a:pt x="80" y="1489"/>
                </a:cubicBezTo>
                <a:cubicBezTo>
                  <a:pt x="105" y="1540"/>
                  <a:pt x="82" y="1476"/>
                  <a:pt x="98" y="1525"/>
                </a:cubicBezTo>
                <a:cubicBezTo>
                  <a:pt x="101" y="1603"/>
                  <a:pt x="83" y="1787"/>
                  <a:pt x="129" y="1856"/>
                </a:cubicBezTo>
                <a:cubicBezTo>
                  <a:pt x="144" y="1902"/>
                  <a:pt x="173" y="1982"/>
                  <a:pt x="221" y="1997"/>
                </a:cubicBezTo>
                <a:cubicBezTo>
                  <a:pt x="252" y="2030"/>
                  <a:pt x="281" y="2071"/>
                  <a:pt x="307" y="2108"/>
                </a:cubicBezTo>
                <a:cubicBezTo>
                  <a:pt x="322" y="2130"/>
                  <a:pt x="342" y="2172"/>
                  <a:pt x="374" y="2175"/>
                </a:cubicBezTo>
                <a:cubicBezTo>
                  <a:pt x="415" y="2178"/>
                  <a:pt x="456" y="2179"/>
                  <a:pt x="497" y="2181"/>
                </a:cubicBezTo>
                <a:cubicBezTo>
                  <a:pt x="502" y="2182"/>
                  <a:pt x="546" y="2186"/>
                  <a:pt x="558" y="2193"/>
                </a:cubicBezTo>
                <a:cubicBezTo>
                  <a:pt x="563" y="2196"/>
                  <a:pt x="565" y="2203"/>
                  <a:pt x="570" y="2206"/>
                </a:cubicBezTo>
                <a:cubicBezTo>
                  <a:pt x="587" y="2215"/>
                  <a:pt x="606" y="2219"/>
                  <a:pt x="625" y="2224"/>
                </a:cubicBezTo>
                <a:cubicBezTo>
                  <a:pt x="646" y="2229"/>
                  <a:pt x="687" y="2242"/>
                  <a:pt x="687" y="2242"/>
                </a:cubicBezTo>
                <a:cubicBezTo>
                  <a:pt x="703" y="2259"/>
                  <a:pt x="720" y="2260"/>
                  <a:pt x="742" y="2267"/>
                </a:cubicBezTo>
                <a:cubicBezTo>
                  <a:pt x="769" y="2285"/>
                  <a:pt x="800" y="2290"/>
                  <a:pt x="827" y="2310"/>
                </a:cubicBezTo>
                <a:cubicBezTo>
                  <a:pt x="1133" y="2305"/>
                  <a:pt x="1433" y="2295"/>
                  <a:pt x="1740" y="2291"/>
                </a:cubicBezTo>
                <a:cubicBezTo>
                  <a:pt x="1861" y="2253"/>
                  <a:pt x="1987" y="2297"/>
                  <a:pt x="2108" y="2297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6328" name="Picture 8">
            <a:extLst>
              <a:ext uri="{FF2B5EF4-FFF2-40B4-BE49-F238E27FC236}">
                <a16:creationId xmlns:a16="http://schemas.microsoft.com/office/drawing/2014/main" id="{9A82BE08-3298-452A-BF84-A8B2E48FA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438400"/>
            <a:ext cx="1676400" cy="10620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6329" name="Picture 9">
            <a:extLst>
              <a:ext uri="{FF2B5EF4-FFF2-40B4-BE49-F238E27FC236}">
                <a16:creationId xmlns:a16="http://schemas.microsoft.com/office/drawing/2014/main" id="{94F2EAC1-7746-4EA8-A214-9892FFC85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05201"/>
            <a:ext cx="3562350" cy="30956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6330" name="Picture 10">
            <a:extLst>
              <a:ext uri="{FF2B5EF4-FFF2-40B4-BE49-F238E27FC236}">
                <a16:creationId xmlns:a16="http://schemas.microsoft.com/office/drawing/2014/main" id="{A01C2BAB-8B91-4D36-A1D7-D1A6C8AA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33400"/>
            <a:ext cx="3276600" cy="2960688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SPARK_Template">
  <a:themeElements>
    <a:clrScheme name="SPARK DARK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72C6"/>
      </a:accent1>
      <a:accent2>
        <a:srgbClr val="68217A"/>
      </a:accent2>
      <a:accent3>
        <a:srgbClr val="008272"/>
      </a:accent3>
      <a:accent4>
        <a:srgbClr val="002050"/>
      </a:accent4>
      <a:accent5>
        <a:srgbClr val="FF8C00"/>
      </a:accent5>
      <a:accent6>
        <a:srgbClr val="FCD116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556</Words>
  <Application>Microsoft Office PowerPoint</Application>
  <PresentationFormat>Widescreen</PresentationFormat>
  <Paragraphs>155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Consolas</vt:lpstr>
      <vt:lpstr>Georgia</vt:lpstr>
      <vt:lpstr>Segoe UI</vt:lpstr>
      <vt:lpstr>Segoe UI Light</vt:lpstr>
      <vt:lpstr>Tahoma</vt:lpstr>
      <vt:lpstr>Times New Roman</vt:lpstr>
      <vt:lpstr>Wingdings</vt:lpstr>
      <vt:lpstr>Office Theme</vt:lpstr>
      <vt:lpstr>3_SPARK_Template</vt:lpstr>
      <vt:lpstr>8-50009_MSTIC_PPT_Template_Light</vt:lpstr>
      <vt:lpstr>VISIO</vt:lpstr>
      <vt:lpstr>Thinking in Graphs</vt:lpstr>
      <vt:lpstr>Welcome!</vt:lpstr>
      <vt:lpstr>Why are we here?</vt:lpstr>
      <vt:lpstr>Time travel back to 2005</vt:lpstr>
      <vt:lpstr>Started noticing things…</vt:lpstr>
      <vt:lpstr>Noticed More…</vt:lpstr>
      <vt:lpstr>Search for Elevations!</vt:lpstr>
      <vt:lpstr>Search for Elevations!</vt:lpstr>
      <vt:lpstr>Elevation Graph for WS03 RTM</vt:lpstr>
      <vt:lpstr>PowerPoint Presentation</vt:lpstr>
      <vt:lpstr>How do we take over a domain controller?</vt:lpstr>
      <vt:lpstr>Search for Elevations on the Network!</vt:lpstr>
      <vt:lpstr>Local and Network Compromise Together</vt:lpstr>
      <vt:lpstr>Local and Network Compromise Together</vt:lpstr>
      <vt:lpstr>What about application attack surfaces?  Extending X-Ray to SQL Databases</vt:lpstr>
      <vt:lpstr>Before</vt:lpstr>
      <vt:lpstr>After</vt:lpstr>
      <vt:lpstr>Additional elevations paths added to the graph</vt:lpstr>
      <vt:lpstr>Who creates the graph?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in Graphs</dc:title>
  <dc:creator>John Lambert (MSTIC)</dc:creator>
  <cp:lastModifiedBy>John Lambert (MSTIC)</cp:lastModifiedBy>
  <cp:revision>29</cp:revision>
  <dcterms:created xsi:type="dcterms:W3CDTF">2018-09-21T14:05:27Z</dcterms:created>
  <dcterms:modified xsi:type="dcterms:W3CDTF">2018-09-26T14:01:59Z</dcterms:modified>
</cp:coreProperties>
</file>